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Default Extension="xlsx" ContentType="application/vnd.openxmlformats-officedocument.spreadsheetml.sheet"/>
  <Override PartName="/ppt/tags/tag50.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tags/tag30.xml" ContentType="application/vnd.openxmlformats-officedocument.presentationml.tags+xml"/>
  <Override PartName="/ppt/charts/chart1.xml" ContentType="application/vnd.openxmlformats-officedocument.drawingml.chart+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tags/tag39.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notesSlides/notesSlide8.xml" ContentType="application/vnd.openxmlformats-officedocument.presentationml.notesSlide+xml"/>
  <Override PartName="/ppt/tags/tag53.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notesSlides/notesSlide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395" r:id="rId2"/>
    <p:sldId id="289" r:id="rId3"/>
    <p:sldId id="292" r:id="rId4"/>
    <p:sldId id="288" r:id="rId5"/>
    <p:sldId id="393" r:id="rId6"/>
    <p:sldId id="386" r:id="rId7"/>
    <p:sldId id="383" r:id="rId8"/>
    <p:sldId id="394" r:id="rId9"/>
    <p:sldId id="387" r:id="rId10"/>
    <p:sldId id="332" r:id="rId11"/>
    <p:sldId id="339" r:id="rId12"/>
    <p:sldId id="396" r:id="rId13"/>
  </p:sldIdLst>
  <p:sldSz cx="9144000" cy="6858000" type="screen4x3"/>
  <p:notesSz cx="6858000" cy="91440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DE7E3"/>
    <a:srgbClr val="FBD5CD"/>
    <a:srgbClr val="7FAC85"/>
    <a:srgbClr val="902E2E"/>
    <a:srgbClr val="D17D08"/>
    <a:srgbClr val="3B5162"/>
    <a:srgbClr val="C4C227"/>
    <a:srgbClr val="D3D150"/>
    <a:srgbClr val="D3D3B9"/>
    <a:srgbClr val="F1F2E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234" autoAdjust="0"/>
    <p:restoredTop sz="95311" autoAdjust="0"/>
  </p:normalViewPr>
  <p:slideViewPr>
    <p:cSldViewPr snapToObjects="1">
      <p:cViewPr>
        <p:scale>
          <a:sx n="100" d="100"/>
          <a:sy n="100" d="100"/>
        </p:scale>
        <p:origin x="-894" y="-282"/>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044"/>
    </p:cViewPr>
  </p:sorterViewPr>
  <p:notesViewPr>
    <p:cSldViewPr snapToObjects="1">
      <p:cViewPr varScale="1">
        <p:scale>
          <a:sx n="69" d="100"/>
          <a:sy n="69" d="100"/>
        </p:scale>
        <p:origin x="-2484" y="-114"/>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manualLayout>
          <c:layoutTarget val="inner"/>
          <c:xMode val="edge"/>
          <c:yMode val="edge"/>
          <c:x val="3.8793103448276078E-2"/>
          <c:y val="1.3333333333333341E-2"/>
          <c:w val="0.93103448275862066"/>
          <c:h val="0.83666666666666667"/>
        </c:manualLayout>
      </c:layout>
      <c:barChart>
        <c:barDir val="bar"/>
        <c:grouping val="stacked"/>
        <c:ser>
          <c:idx val="0"/>
          <c:order val="0"/>
          <c:tx>
            <c:strRef>
              <c:f>Sheet1!$B$1</c:f>
              <c:strCache>
                <c:ptCount val="1"/>
              </c:strCache>
            </c:strRef>
          </c:tx>
          <c:spPr>
            <a:solidFill>
              <a:schemeClr val="hlink"/>
            </a:solidFill>
            <a:ln w="12691">
              <a:solidFill>
                <a:srgbClr val="254061"/>
              </a:solidFill>
              <a:prstDash val="solid"/>
            </a:ln>
          </c:spPr>
          <c:dPt>
            <c:idx val="0"/>
            <c:spPr>
              <a:solidFill>
                <a:schemeClr val="accent1"/>
              </a:solidFill>
              <a:ln w="12691">
                <a:solidFill>
                  <a:srgbClr val="254061"/>
                </a:solidFill>
                <a:prstDash val="solid"/>
              </a:ln>
            </c:spPr>
          </c:dPt>
          <c:dPt>
            <c:idx val="1"/>
            <c:spPr>
              <a:solidFill>
                <a:schemeClr val="accent1"/>
              </a:solidFill>
              <a:ln w="12691">
                <a:solidFill>
                  <a:srgbClr val="254061"/>
                </a:solidFill>
                <a:prstDash val="solid"/>
              </a:ln>
            </c:spPr>
          </c:dPt>
          <c:dPt>
            <c:idx val="2"/>
            <c:spPr>
              <a:solidFill>
                <a:schemeClr val="accent1"/>
              </a:solidFill>
              <a:ln w="12691">
                <a:solidFill>
                  <a:srgbClr val="254061"/>
                </a:solidFill>
                <a:prstDash val="solid"/>
              </a:ln>
            </c:spPr>
          </c:dPt>
          <c:dPt>
            <c:idx val="3"/>
            <c:spPr>
              <a:solidFill>
                <a:schemeClr val="accent1"/>
              </a:solidFill>
              <a:ln w="12691">
                <a:solidFill>
                  <a:srgbClr val="254061"/>
                </a:solidFill>
                <a:prstDash val="solid"/>
              </a:ln>
            </c:spPr>
          </c:dPt>
          <c:dPt>
            <c:idx val="4"/>
            <c:spPr>
              <a:solidFill>
                <a:schemeClr val="accent1"/>
              </a:solidFill>
              <a:ln w="12691">
                <a:solidFill>
                  <a:srgbClr val="254061"/>
                </a:solidFill>
                <a:prstDash val="solid"/>
              </a:ln>
            </c:spPr>
          </c:dPt>
          <c:cat>
            <c:numRef>
              <c:f>Sheet1!$A$2:$A$6</c:f>
              <c:numCache>
                <c:formatCode>General</c:formatCode>
                <c:ptCount val="5"/>
              </c:numCache>
            </c:numRef>
          </c:cat>
          <c:val>
            <c:numRef>
              <c:f>Sheet1!$B$2:$B$6</c:f>
              <c:numCache>
                <c:formatCode>General</c:formatCode>
                <c:ptCount val="5"/>
                <c:pt idx="0">
                  <c:v>55.000000000006246</c:v>
                </c:pt>
                <c:pt idx="1">
                  <c:v>55.000000000006246</c:v>
                </c:pt>
                <c:pt idx="2">
                  <c:v>49.000000000005571</c:v>
                </c:pt>
                <c:pt idx="3">
                  <c:v>47.000000000005343</c:v>
                </c:pt>
                <c:pt idx="4">
                  <c:v>43.000000000004889</c:v>
                </c:pt>
              </c:numCache>
            </c:numRef>
          </c:val>
        </c:ser>
        <c:gapWidth val="80"/>
        <c:overlap val="100"/>
        <c:axId val="205009664"/>
        <c:axId val="205011200"/>
      </c:barChart>
      <c:catAx>
        <c:axId val="205009664"/>
        <c:scaling>
          <c:orientation val="maxMin"/>
        </c:scaling>
        <c:axPos val="l"/>
        <c:numFmt formatCode="General" sourceLinked="1"/>
        <c:majorTickMark val="none"/>
        <c:tickLblPos val="none"/>
        <c:spPr>
          <a:ln w="12691">
            <a:solidFill>
              <a:schemeClr val="tx1"/>
            </a:solidFill>
            <a:prstDash val="solid"/>
          </a:ln>
        </c:spPr>
        <c:crossAx val="205011200"/>
        <c:crossesAt val="0"/>
        <c:auto val="1"/>
        <c:lblAlgn val="ctr"/>
        <c:lblOffset val="100"/>
        <c:tickLblSkip val="1"/>
        <c:tickMarkSkip val="1"/>
      </c:catAx>
      <c:valAx>
        <c:axId val="205011200"/>
        <c:scaling>
          <c:orientation val="minMax"/>
          <c:max val="55"/>
          <c:min val="0"/>
        </c:scaling>
        <c:axPos val="b"/>
        <c:numFmt formatCode="&quot;&quot;#,##0&quot;&quot;;&quot;&quot;\-&quot;&quot;#,##0&quot;&quot;" sourceLinked="0"/>
        <c:tickLblPos val="nextTo"/>
        <c:spPr>
          <a:ln w="12691">
            <a:solidFill>
              <a:schemeClr val="tx1"/>
            </a:solidFill>
            <a:prstDash val="solid"/>
          </a:ln>
        </c:spPr>
        <c:txPr>
          <a:bodyPr rot="0" vert="horz"/>
          <a:lstStyle/>
          <a:p>
            <a:pPr>
              <a:defRPr sz="1100" b="0" i="0" u="none" strike="noStrike" baseline="0">
                <a:solidFill>
                  <a:schemeClr val="tx1"/>
                </a:solidFill>
                <a:latin typeface="+mn-lt"/>
                <a:ea typeface="Trebuchet MS"/>
                <a:cs typeface="Trebuchet MS"/>
              </a:defRPr>
            </a:pPr>
            <a:endParaRPr lang="en-US"/>
          </a:p>
        </c:txPr>
        <c:crossAx val="205009664"/>
        <c:crosses val="max"/>
        <c:crossBetween val="between"/>
        <c:majorUnit val="4.9999999999999991"/>
      </c:valAx>
      <c:spPr>
        <a:noFill/>
        <a:ln w="25400">
          <a:noFill/>
        </a:ln>
      </c:spPr>
    </c:plotArea>
    <c:plotVisOnly val="1"/>
    <c:dispBlanksAs val="gap"/>
  </c:chart>
  <c:spPr>
    <a:noFill/>
    <a:ln>
      <a:noFill/>
    </a:ln>
  </c:spPr>
  <c:txPr>
    <a:bodyPr/>
    <a:lstStyle/>
    <a:p>
      <a:pPr>
        <a:defRPr sz="1199" b="1" i="0" u="none" strike="noStrike" baseline="0">
          <a:solidFill>
            <a:schemeClr val="tx1"/>
          </a:solidFill>
          <a:latin typeface="Calibri"/>
          <a:ea typeface="Calibri"/>
          <a:cs typeface="Calibri"/>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19/11/2012</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l"/>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80975" marR="0" lvl="0" indent="-180975" algn="l" defTabSz="912813" rtl="0" eaLnBrk="0" fontAlgn="base" latinLnBrk="0" hangingPunct="0">
              <a:lnSpc>
                <a:spcPct val="100000"/>
              </a:lnSpc>
              <a:spcBef>
                <a:spcPct val="20000"/>
              </a:spcBef>
              <a:spcAft>
                <a:spcPct val="0"/>
              </a:spcAft>
              <a:buClr>
                <a:schemeClr val="tx1"/>
              </a:buClr>
              <a:buSzPct val="120000"/>
              <a:buFont typeface="Arial" pitchFamily="34" charset="0"/>
              <a:buNone/>
              <a:tabLst/>
              <a:defRPr/>
            </a:pPr>
            <a:endParaRPr kumimoji="0" lang="en-US" sz="1200" b="0" i="0" u="none" strike="noStrike" kern="1200" cap="none" spc="0" normalizeH="0" baseline="0" noProof="0" dirty="0" smtClean="0">
              <a:ln>
                <a:noFill/>
              </a:ln>
              <a:solidFill>
                <a:schemeClr val="tx1"/>
              </a:solidFill>
              <a:effectLst/>
              <a:uLnTx/>
              <a:uFillTx/>
              <a:latin typeface="Helvetica" pitchFamily="34" charset="0"/>
              <a:ea typeface="+mn-ea"/>
              <a:cs typeface="+mn-cs"/>
            </a:endParaRPr>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11" name="Picture 10" descr="mco-banner.jpg"/>
          <p:cNvPicPr>
            <a:picLocks noChangeAspect="1"/>
          </p:cNvPicPr>
          <p:nvPr userDrawn="1"/>
        </p:nvPicPr>
        <p:blipFill>
          <a:blip r:embed="rId2" cstate="print"/>
          <a:stretch>
            <a:fillRect/>
          </a:stretch>
        </p:blipFill>
        <p:spPr>
          <a:xfrm>
            <a:off x="0" y="6090047"/>
            <a:ext cx="9144000" cy="76795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9384"/>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4"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45"/>
          <p:cNvGrpSpPr/>
          <p:nvPr userDrawn="1"/>
        </p:nvGrpSpPr>
        <p:grpSpPr>
          <a:xfrm>
            <a:off x="0" y="0"/>
            <a:ext cx="9144000" cy="6876000"/>
            <a:chOff x="0" y="0"/>
            <a:chExt cx="9144000" cy="6876000"/>
          </a:xfrm>
        </p:grpSpPr>
        <p:sp>
          <p:nvSpPr>
            <p:cNvPr id="48" name="Rectangle 4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9" name="Rectangle 4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50" name="Rectangle 4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8" name="TextBox 17"/>
          <p:cNvSpPr txBox="1"/>
          <p:nvPr userDrawn="1"/>
        </p:nvSpPr>
        <p:spPr>
          <a:xfrm>
            <a:off x="798362" y="3980093"/>
            <a:ext cx="2657514"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9" name="TextBox 18"/>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3"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cxnSp>
        <p:nvCxnSpPr>
          <p:cNvPr id="24" name="Straight Connector 23"/>
          <p:cNvCxnSpPr/>
          <p:nvPr userDrawn="1"/>
        </p:nvCxnSpPr>
        <p:spPr>
          <a:xfrm rot="5400000">
            <a:off x="3419878" y="3573017"/>
            <a:ext cx="230425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McLean &amp; Company</a:t>
            </a:r>
            <a:endParaRPr lang="en-CA" sz="1000" dirty="0"/>
          </a:p>
        </p:txBody>
      </p:sp>
      <p:sp>
        <p:nvSpPr>
          <p:cNvPr id="9" name="Rectangle 8"/>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0" algn="l"/>
            <a:fld id="{FF20F8B6-5AB9-41C4-A82C-4155E8A92B2C}" type="slidenum">
              <a:rPr lang="en-CA" sz="1000" smtClean="0"/>
              <a:pPr marL="176213"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694" r:id="rId15"/>
    <p:sldLayoutId id="2147483702" r:id="rId16"/>
    <p:sldLayoutId id="2147483704" r:id="rId17"/>
    <p:sldLayoutId id="2147483705" r:id="rId18"/>
    <p:sldLayoutId id="2147483706" r:id="rId19"/>
    <p:sldLayoutId id="2147483707" r:id="rId20"/>
    <p:sldLayoutId id="2147483708" r:id="rId21"/>
    <p:sldLayoutId id="2147483709" r:id="rId22"/>
    <p:sldLayoutId id="2147483710" r:id="rId23"/>
    <p:sldLayoutId id="2147483711" r:id="rId24"/>
    <p:sldLayoutId id="2147483712" r:id="rId25"/>
    <p:sldLayoutId id="2147483713" r:id="rId26"/>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hr.mcleanco.com/research/ss/optimize-employee-engagement-surveys/storyboard-optimize-employee-engagement-survey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ttp://hr.mcleanco.com/research/ss/optimize-employee-engagement-surveys/storyboard-optimize-employee-engagement-surveys?utm_source=SS_Sample&amp;utm_medium=Collateral&amp;utm_campaign=Collateral"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hr.mcleanco.com/research/ss/optimize-employee-engagement-surveys/storyboard-optimize-employee-engagement-surveys?utm_source=SS_Sample&amp;utm_medium=Collateral&amp;utm_campaign=Collatera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hr.mcleanco.com/mycontent" TargetMode="External"/><Relationship Id="rId7"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hyperlink" Target="http://hr.mcleanco.com/research/ss/optimize-employee-engagement-surveys/storyboard-optimize-employee-engagement-surveys?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hr.mcleanco.com/research/ss/optimize-employee-engagement-surveys/storyboard-optimize-employee-engagement-surveys?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hr.mcleanco.com/research/ss/optimize-employee-engagement-surveys/storyboard-optimize-employee-engagement-surveys?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hr.mcleanco.com/research/ss/optimize-employee-engagement-surveys/storyboard-optimize-employee-engagement-surveys?utm_source=SS_Sample&amp;utm_medium=Collateral&amp;utm_campaign=Collateral" TargetMode="External"/></Relationships>
</file>

<file path=ppt/slides/_rels/slide5.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slideLayout" Target="../slideLayouts/slideLayout6.xml"/><Relationship Id="rId26" Type="http://schemas.openxmlformats.org/officeDocument/2006/relationships/image" Target="../media/image4.png"/><Relationship Id="rId3" Type="http://schemas.openxmlformats.org/officeDocument/2006/relationships/tags" Target="../tags/tag3.xml"/><Relationship Id="rId21" Type="http://schemas.openxmlformats.org/officeDocument/2006/relationships/hyperlink" Target="http://www.hci.org/" TargetMode="Externa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hyperlink" Target="http://hr.mcleanco.com/research/ss/optimize-employee-engagement-surveys/storyboard-optimize-employee-engagement-surveys?utm_source=SS_Sample&amp;utm_medium=Collateral&amp;utm_campaign=Collateral" TargetMode="Externa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oleObject" Target="../embeddings/oleObject1.bin"/><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hyperlink" Target="http://www.mercer.com/press-releases/1418665" TargetMode="Externa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hyperlink" Target="http://www.teleworkresearchnetwork.com/" TargetMode="External"/><Relationship Id="rId10" Type="http://schemas.openxmlformats.org/officeDocument/2006/relationships/tags" Target="../tags/tag10.xml"/><Relationship Id="rId19" Type="http://schemas.openxmlformats.org/officeDocument/2006/relationships/notesSlide" Target="../notesSlides/notesSlide5.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hyperlink" Target="http://www.kenan-flagler.unc.edu/~/media/files/kenaninstitute/UNC_KenanInstitute_2010Census" TargetMode="External"/></Relationships>
</file>

<file path=ppt/slides/_rels/slide6.xml.rels><?xml version="1.0" encoding="UTF-8" standalone="yes"?>
<Relationships xmlns="http://schemas.openxmlformats.org/package/2006/relationships"><Relationship Id="rId8" Type="http://schemas.openxmlformats.org/officeDocument/2006/relationships/tags" Target="../tags/tag24.xml"/><Relationship Id="rId13" Type="http://schemas.openxmlformats.org/officeDocument/2006/relationships/tags" Target="../tags/tag29.xml"/><Relationship Id="rId18" Type="http://schemas.openxmlformats.org/officeDocument/2006/relationships/image" Target="../media/image8.wmf"/><Relationship Id="rId3" Type="http://schemas.openxmlformats.org/officeDocument/2006/relationships/tags" Target="../tags/tag19.xml"/><Relationship Id="rId7" Type="http://schemas.openxmlformats.org/officeDocument/2006/relationships/tags" Target="../tags/tag23.xml"/><Relationship Id="rId12" Type="http://schemas.openxmlformats.org/officeDocument/2006/relationships/tags" Target="../tags/tag28.xml"/><Relationship Id="rId17" Type="http://schemas.openxmlformats.org/officeDocument/2006/relationships/image" Target="../media/image7.wmf"/><Relationship Id="rId2" Type="http://schemas.openxmlformats.org/officeDocument/2006/relationships/tags" Target="../tags/tag18.xml"/><Relationship Id="rId16" Type="http://schemas.openxmlformats.org/officeDocument/2006/relationships/oleObject" Target="../embeddings/oleObject2.bin"/><Relationship Id="rId20" Type="http://schemas.openxmlformats.org/officeDocument/2006/relationships/image" Target="../media/image4.png"/><Relationship Id="rId1" Type="http://schemas.openxmlformats.org/officeDocument/2006/relationships/vmlDrawing" Target="../drawings/vmlDrawing2.vml"/><Relationship Id="rId6" Type="http://schemas.openxmlformats.org/officeDocument/2006/relationships/tags" Target="../tags/tag22.xml"/><Relationship Id="rId11" Type="http://schemas.openxmlformats.org/officeDocument/2006/relationships/tags" Target="../tags/tag27.xml"/><Relationship Id="rId5" Type="http://schemas.openxmlformats.org/officeDocument/2006/relationships/tags" Target="../tags/tag21.xml"/><Relationship Id="rId15" Type="http://schemas.openxmlformats.org/officeDocument/2006/relationships/notesSlide" Target="../notesSlides/notesSlide6.xml"/><Relationship Id="rId10" Type="http://schemas.openxmlformats.org/officeDocument/2006/relationships/tags" Target="../tags/tag26.xml"/><Relationship Id="rId19" Type="http://schemas.openxmlformats.org/officeDocument/2006/relationships/hyperlink" Target="http://hr.mcleanco.com/research/ss/optimize-employee-engagement-surveys/storyboard-optimize-employee-engagement-surveys?utm_source=SS_Sample&amp;utm_medium=Collateral&amp;utm_campaign=Collateral" TargetMode="External"/><Relationship Id="rId4" Type="http://schemas.openxmlformats.org/officeDocument/2006/relationships/tags" Target="../tags/tag20.xml"/><Relationship Id="rId9" Type="http://schemas.openxmlformats.org/officeDocument/2006/relationships/tags" Target="../tags/tag25.xml"/><Relationship Id="rId14"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tags" Target="../tags/tag36.xml"/><Relationship Id="rId13" Type="http://schemas.openxmlformats.org/officeDocument/2006/relationships/tags" Target="../tags/tag41.xml"/><Relationship Id="rId18" Type="http://schemas.openxmlformats.org/officeDocument/2006/relationships/tags" Target="../tags/tag46.xml"/><Relationship Id="rId26" Type="http://schemas.openxmlformats.org/officeDocument/2006/relationships/image" Target="../media/image4.png"/><Relationship Id="rId3" Type="http://schemas.openxmlformats.org/officeDocument/2006/relationships/tags" Target="../tags/tag31.xml"/><Relationship Id="rId21" Type="http://schemas.openxmlformats.org/officeDocument/2006/relationships/slideLayout" Target="../slideLayouts/slideLayout6.xml"/><Relationship Id="rId7" Type="http://schemas.openxmlformats.org/officeDocument/2006/relationships/tags" Target="../tags/tag35.xml"/><Relationship Id="rId12" Type="http://schemas.openxmlformats.org/officeDocument/2006/relationships/tags" Target="../tags/tag40.xml"/><Relationship Id="rId17" Type="http://schemas.openxmlformats.org/officeDocument/2006/relationships/tags" Target="../tags/tag45.xml"/><Relationship Id="rId25" Type="http://schemas.openxmlformats.org/officeDocument/2006/relationships/hyperlink" Target="http://hr.mcleanco.com/research/ss/optimize-employee-engagement-surveys/storyboard-optimize-employee-engagement-surveys?utm_source=SS_Sample&amp;utm_medium=Collateral&amp;utm_campaign=Collateral" TargetMode="External"/><Relationship Id="rId2" Type="http://schemas.openxmlformats.org/officeDocument/2006/relationships/tags" Target="../tags/tag30.xml"/><Relationship Id="rId16" Type="http://schemas.openxmlformats.org/officeDocument/2006/relationships/tags" Target="../tags/tag44.xml"/><Relationship Id="rId20" Type="http://schemas.openxmlformats.org/officeDocument/2006/relationships/tags" Target="../tags/tag48.xml"/><Relationship Id="rId1" Type="http://schemas.openxmlformats.org/officeDocument/2006/relationships/vmlDrawing" Target="../drawings/vmlDrawing3.vml"/><Relationship Id="rId6" Type="http://schemas.openxmlformats.org/officeDocument/2006/relationships/tags" Target="../tags/tag34.xml"/><Relationship Id="rId11" Type="http://schemas.openxmlformats.org/officeDocument/2006/relationships/tags" Target="../tags/tag39.xml"/><Relationship Id="rId24" Type="http://schemas.openxmlformats.org/officeDocument/2006/relationships/chart" Target="../charts/chart1.xml"/><Relationship Id="rId5" Type="http://schemas.openxmlformats.org/officeDocument/2006/relationships/tags" Target="../tags/tag33.xml"/><Relationship Id="rId15" Type="http://schemas.openxmlformats.org/officeDocument/2006/relationships/tags" Target="../tags/tag43.xml"/><Relationship Id="rId23" Type="http://schemas.openxmlformats.org/officeDocument/2006/relationships/oleObject" Target="../embeddings/oleObject3.bin"/><Relationship Id="rId10" Type="http://schemas.openxmlformats.org/officeDocument/2006/relationships/tags" Target="../tags/tag38.xml"/><Relationship Id="rId19" Type="http://schemas.openxmlformats.org/officeDocument/2006/relationships/tags" Target="../tags/tag47.xml"/><Relationship Id="rId4" Type="http://schemas.openxmlformats.org/officeDocument/2006/relationships/tags" Target="../tags/tag32.xml"/><Relationship Id="rId9" Type="http://schemas.openxmlformats.org/officeDocument/2006/relationships/tags" Target="../tags/tag37.xml"/><Relationship Id="rId14" Type="http://schemas.openxmlformats.org/officeDocument/2006/relationships/tags" Target="../tags/tag42.xml"/><Relationship Id="rId2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hr.mcleanco.com/research/ss/optimize-employee-engagement-surveys/storyboard-optimize-employee-engagement-surveys?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tags" Target="../tags/tag55.xml"/><Relationship Id="rId13" Type="http://schemas.openxmlformats.org/officeDocument/2006/relationships/hyperlink" Target="http://hr.mcleanco.com/research/ss/optimize-employee-engagement-surveys/storyboard-optimize-employee-engagement-surveys?utm_source=SS_Sample&amp;utm_medium=Collateral&amp;utm_campaign=Collateral" TargetMode="External"/><Relationship Id="rId3" Type="http://schemas.openxmlformats.org/officeDocument/2006/relationships/tags" Target="../tags/tag50.xml"/><Relationship Id="rId7" Type="http://schemas.openxmlformats.org/officeDocument/2006/relationships/tags" Target="../tags/tag54.xml"/><Relationship Id="rId12" Type="http://schemas.openxmlformats.org/officeDocument/2006/relationships/hyperlink" Target="http://www.eiu.com/Default.aspx" TargetMode="External"/><Relationship Id="rId2" Type="http://schemas.openxmlformats.org/officeDocument/2006/relationships/tags" Target="../tags/tag49.xml"/><Relationship Id="rId1" Type="http://schemas.openxmlformats.org/officeDocument/2006/relationships/vmlDrawing" Target="../drawings/vmlDrawing4.vml"/><Relationship Id="rId6" Type="http://schemas.openxmlformats.org/officeDocument/2006/relationships/tags" Target="../tags/tag53.xml"/><Relationship Id="rId11" Type="http://schemas.openxmlformats.org/officeDocument/2006/relationships/oleObject" Target="../embeddings/oleObject4.bin"/><Relationship Id="rId5" Type="http://schemas.openxmlformats.org/officeDocument/2006/relationships/tags" Target="../tags/tag52.xml"/><Relationship Id="rId10" Type="http://schemas.openxmlformats.org/officeDocument/2006/relationships/notesSlide" Target="../notesSlides/notesSlide9.xml"/><Relationship Id="rId4" Type="http://schemas.openxmlformats.org/officeDocument/2006/relationships/tags" Target="../tags/tag51.xml"/><Relationship Id="rId9" Type="http://schemas.openxmlformats.org/officeDocument/2006/relationships/slideLayout" Target="../slideLayouts/slideLayout6.xml"/><Relationship Id="rId1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CA" dirty="0" smtClean="0"/>
              <a:t>Optimize Employee Engagement Surveys</a:t>
            </a:r>
          </a:p>
          <a:p>
            <a:endParaRPr lang="en-CA" dirty="0"/>
          </a:p>
        </p:txBody>
      </p:sp>
      <p:sp>
        <p:nvSpPr>
          <p:cNvPr id="9" name="Text Placeholder 8"/>
          <p:cNvSpPr>
            <a:spLocks noGrp="1"/>
          </p:cNvSpPr>
          <p:nvPr>
            <p:ph type="body" sz="quarter" idx="16"/>
          </p:nvPr>
        </p:nvSpPr>
        <p:spPr/>
        <p:txBody>
          <a:bodyPr/>
          <a:lstStyle/>
          <a:p>
            <a:r>
              <a:rPr lang="en-CA" dirty="0"/>
              <a:t>Taking the pulse of your organization is only the first step.</a:t>
            </a:r>
          </a:p>
          <a:p>
            <a:endParaRPr lang="en-CA" dirty="0"/>
          </a:p>
        </p:txBody>
      </p:sp>
      <p:pic>
        <p:nvPicPr>
          <p:cNvPr id="5" name="Picture 4" descr="sample-titlebar-mco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Avoid the seven sins of employee engagement surveys</a:t>
            </a:r>
            <a:endParaRPr lang="en-US" dirty="0"/>
          </a:p>
        </p:txBody>
      </p:sp>
      <p:graphicFrame>
        <p:nvGraphicFramePr>
          <p:cNvPr id="5" name="Group 52"/>
          <p:cNvGraphicFramePr>
            <a:graphicFrameLocks noGrp="1"/>
          </p:cNvGraphicFramePr>
          <p:nvPr/>
        </p:nvGraphicFramePr>
        <p:xfrm>
          <a:off x="857250" y="1305277"/>
          <a:ext cx="7858125" cy="4211955"/>
        </p:xfrm>
        <a:graphic>
          <a:graphicData uri="http://schemas.openxmlformats.org/drawingml/2006/table">
            <a:tbl>
              <a:tblPr/>
              <a:tblGrid>
                <a:gridCol w="3468688"/>
                <a:gridCol w="695325"/>
                <a:gridCol w="3694112"/>
              </a:tblGrid>
              <a:tr h="371475">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AFAFA"/>
                        </a:solidFill>
                        <a:effectLst/>
                        <a:latin typeface="+mn-lt"/>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cs typeface="Arial" pitchFamily="34" charset="0"/>
                        </a:rPr>
                        <a:t>Surveys are substantial work with no concrete payoff.</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ED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ED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cs typeface="Arial" pitchFamily="34" charset="0"/>
                        </a:rPr>
                        <a:t>Establish clear goals prior to deployment to ensure the survey is tied to results.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ED2"/>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cs typeface="Arial" pitchFamily="34" charset="0"/>
                        </a:rPr>
                        <a:t>Employees are uneasy about privacy.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cs typeface="Arial" pitchFamily="34" charset="0"/>
                        </a:rPr>
                        <a:t>Involve and manage third party for increased objectivity.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A"/>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cs typeface="Arial" pitchFamily="34" charset="0"/>
                        </a:rPr>
                        <a:t>Surveys are viewed as just another HR program to be ignored.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ED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ED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cs typeface="Arial" pitchFamily="34" charset="0"/>
                        </a:rPr>
                        <a:t>Document a project charter with stakeholders to address business goals.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ED2"/>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cs typeface="Arial" pitchFamily="34" charset="0"/>
                        </a:rPr>
                        <a:t>HR does not have the skills to run a project.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cs typeface="Arial" pitchFamily="34" charset="0"/>
                        </a:rPr>
                        <a:t>Create a project plan with stakeholders to establish priorities and expectations.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A"/>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cs typeface="Arial" pitchFamily="34" charset="0"/>
                        </a:rPr>
                        <a:t>The results are in… now what?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ED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ED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cs typeface="Arial" pitchFamily="34" charset="0"/>
                        </a:rPr>
                        <a:t>Prepare a data analysis and reporting plan prior to survey deployment.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ED2"/>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cs typeface="Arial" pitchFamily="34" charset="0"/>
                        </a:rPr>
                        <a:t>We know what’s wrong… now what?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cs typeface="Arial" pitchFamily="34" charset="0"/>
                        </a:rPr>
                        <a:t>Generate ideas for change with business leaders and staff.</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A"/>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cs typeface="Arial" pitchFamily="34" charset="0"/>
                        </a:rPr>
                        <a:t>Employees think surveys are intimidating, useless, and results will never turn into real change.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ED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ED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cs typeface="Arial" pitchFamily="34" charset="0"/>
                        </a:rPr>
                        <a:t>Develop a communications plan in advance to address pertinent milestones.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ED2"/>
                    </a:solidFill>
                  </a:tcPr>
                </a:tc>
              </a:tr>
            </a:tbl>
          </a:graphicData>
        </a:graphic>
      </p:graphicFrame>
      <p:sp>
        <p:nvSpPr>
          <p:cNvPr id="7" name="TextBox 6"/>
          <p:cNvSpPr txBox="1"/>
          <p:nvPr/>
        </p:nvSpPr>
        <p:spPr>
          <a:xfrm>
            <a:off x="889000" y="5630180"/>
            <a:ext cx="7859464" cy="523220"/>
          </a:xfrm>
          <a:prstGeom prst="rect">
            <a:avLst/>
          </a:prstGeom>
          <a:noFill/>
        </p:spPr>
        <p:txBody>
          <a:bodyPr wrap="square" anchor="ctr">
            <a:spAutoFit/>
          </a:bodyPr>
          <a:lstStyle/>
          <a:p>
            <a:pPr>
              <a:defRPr/>
            </a:pPr>
            <a:r>
              <a:rPr lang="en-US" sz="1400" dirty="0"/>
              <a:t>Use this solution set to learn how to solve EES challenges at every phase of the process. Get to action with McLean &amp; Company’s tools and templates.</a:t>
            </a:r>
            <a:endParaRPr lang="en-US" sz="1400" dirty="0">
              <a:latin typeface="+mj-lt"/>
            </a:endParaRPr>
          </a:p>
        </p:txBody>
      </p:sp>
      <p:sp>
        <p:nvSpPr>
          <p:cNvPr id="8" name="TextBox 7"/>
          <p:cNvSpPr txBox="1"/>
          <p:nvPr/>
        </p:nvSpPr>
        <p:spPr>
          <a:xfrm>
            <a:off x="886655" y="1283052"/>
            <a:ext cx="7897813" cy="338554"/>
          </a:xfrm>
          <a:prstGeom prst="rect">
            <a:avLst/>
          </a:prstGeom>
          <a:noFill/>
        </p:spPr>
        <p:txBody>
          <a:bodyPr>
            <a:spAutoFit/>
          </a:bodyPr>
          <a:lstStyle/>
          <a:p>
            <a:pPr algn="l">
              <a:defRPr/>
            </a:pPr>
            <a:r>
              <a:rPr lang="en-US" sz="1600" dirty="0" smtClean="0">
                <a:solidFill>
                  <a:schemeClr val="bg1"/>
                </a:solidFill>
                <a:latin typeface="+mn-lt"/>
              </a:rPr>
              <a:t>        Turn </a:t>
            </a:r>
            <a:r>
              <a:rPr lang="en-US" sz="1600" dirty="0">
                <a:solidFill>
                  <a:schemeClr val="bg1"/>
                </a:solidFill>
                <a:latin typeface="+mn-lt"/>
              </a:rPr>
              <a:t>survey </a:t>
            </a:r>
            <a:r>
              <a:rPr lang="en-US" sz="1600" dirty="0" smtClean="0">
                <a:solidFill>
                  <a:schemeClr val="bg1"/>
                </a:solidFill>
                <a:latin typeface="+mn-lt"/>
              </a:rPr>
              <a:t>challenges…              into</a:t>
            </a:r>
            <a:r>
              <a:rPr lang="en-US" sz="1600" dirty="0">
                <a:solidFill>
                  <a:schemeClr val="bg1"/>
                </a:solidFill>
                <a:latin typeface="+mn-lt"/>
              </a:rPr>
              <a:t>	</a:t>
            </a:r>
            <a:r>
              <a:rPr lang="en-US" sz="1600" dirty="0" smtClean="0">
                <a:solidFill>
                  <a:schemeClr val="bg1"/>
                </a:solidFill>
                <a:latin typeface="+mn-lt"/>
              </a:rPr>
              <a:t>       …</a:t>
            </a:r>
            <a:r>
              <a:rPr lang="en-US" sz="1600" dirty="0">
                <a:solidFill>
                  <a:schemeClr val="bg1"/>
                </a:solidFill>
                <a:latin typeface="+mn-lt"/>
              </a:rPr>
              <a:t>survey solutions</a:t>
            </a:r>
          </a:p>
        </p:txBody>
      </p:sp>
      <p:cxnSp>
        <p:nvCxnSpPr>
          <p:cNvPr id="9" name="Straight Arrow Connector 8"/>
          <p:cNvCxnSpPr/>
          <p:nvPr/>
        </p:nvCxnSpPr>
        <p:spPr>
          <a:xfrm>
            <a:off x="4463988" y="1867252"/>
            <a:ext cx="4286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463988" y="2437165"/>
            <a:ext cx="42862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463988" y="2937227"/>
            <a:ext cx="4286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463988" y="3438877"/>
            <a:ext cx="4286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463988" y="4008790"/>
            <a:ext cx="42862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463988" y="4508852"/>
            <a:ext cx="4286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463988" y="5080352"/>
            <a:ext cx="4286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82544" y="1708687"/>
            <a:ext cx="365130" cy="461665"/>
          </a:xfrm>
          <a:prstGeom prst="rect">
            <a:avLst/>
          </a:prstGeom>
          <a:noFill/>
        </p:spPr>
        <p:txBody>
          <a:bodyPr wrap="square" rtlCol="0">
            <a:spAutoFit/>
          </a:bodyPr>
          <a:lstStyle/>
          <a:p>
            <a:r>
              <a:rPr lang="en-US" sz="2400" dirty="0" smtClean="0">
                <a:solidFill>
                  <a:schemeClr val="accent2"/>
                </a:solidFill>
              </a:rPr>
              <a:t>1</a:t>
            </a:r>
            <a:endParaRPr lang="en-US" sz="2400" dirty="0">
              <a:solidFill>
                <a:schemeClr val="accent2"/>
              </a:solidFill>
            </a:endParaRPr>
          </a:p>
        </p:txBody>
      </p:sp>
      <p:sp>
        <p:nvSpPr>
          <p:cNvPr id="17" name="TextBox 16"/>
          <p:cNvSpPr txBox="1"/>
          <p:nvPr/>
        </p:nvSpPr>
        <p:spPr>
          <a:xfrm>
            <a:off x="492120" y="2254086"/>
            <a:ext cx="365130" cy="461665"/>
          </a:xfrm>
          <a:prstGeom prst="rect">
            <a:avLst/>
          </a:prstGeom>
          <a:noFill/>
        </p:spPr>
        <p:txBody>
          <a:bodyPr wrap="square" rtlCol="0">
            <a:spAutoFit/>
          </a:bodyPr>
          <a:lstStyle/>
          <a:p>
            <a:r>
              <a:rPr lang="en-US" sz="2400" dirty="0" smtClean="0">
                <a:solidFill>
                  <a:schemeClr val="accent2"/>
                </a:solidFill>
              </a:rPr>
              <a:t>2</a:t>
            </a:r>
            <a:endParaRPr lang="en-US" sz="2400" dirty="0">
              <a:solidFill>
                <a:schemeClr val="accent2"/>
              </a:solidFill>
            </a:endParaRPr>
          </a:p>
        </p:txBody>
      </p:sp>
      <p:sp>
        <p:nvSpPr>
          <p:cNvPr id="18" name="TextBox 17"/>
          <p:cNvSpPr txBox="1"/>
          <p:nvPr/>
        </p:nvSpPr>
        <p:spPr>
          <a:xfrm>
            <a:off x="492120" y="2754149"/>
            <a:ext cx="365130" cy="461665"/>
          </a:xfrm>
          <a:prstGeom prst="rect">
            <a:avLst/>
          </a:prstGeom>
          <a:noFill/>
        </p:spPr>
        <p:txBody>
          <a:bodyPr wrap="square" rtlCol="0">
            <a:spAutoFit/>
          </a:bodyPr>
          <a:lstStyle/>
          <a:p>
            <a:r>
              <a:rPr lang="en-US" sz="2400" dirty="0" smtClean="0">
                <a:solidFill>
                  <a:schemeClr val="accent2"/>
                </a:solidFill>
              </a:rPr>
              <a:t>3</a:t>
            </a:r>
            <a:endParaRPr lang="en-US" sz="2400" dirty="0">
              <a:solidFill>
                <a:schemeClr val="accent2"/>
              </a:solidFill>
            </a:endParaRPr>
          </a:p>
        </p:txBody>
      </p:sp>
      <p:sp>
        <p:nvSpPr>
          <p:cNvPr id="19" name="TextBox 18"/>
          <p:cNvSpPr txBox="1"/>
          <p:nvPr/>
        </p:nvSpPr>
        <p:spPr>
          <a:xfrm>
            <a:off x="492120" y="3255799"/>
            <a:ext cx="365130" cy="461665"/>
          </a:xfrm>
          <a:prstGeom prst="rect">
            <a:avLst/>
          </a:prstGeom>
          <a:noFill/>
        </p:spPr>
        <p:txBody>
          <a:bodyPr wrap="square" rtlCol="0">
            <a:spAutoFit/>
          </a:bodyPr>
          <a:lstStyle/>
          <a:p>
            <a:r>
              <a:rPr lang="en-US" sz="2400" dirty="0" smtClean="0">
                <a:solidFill>
                  <a:schemeClr val="accent2"/>
                </a:solidFill>
              </a:rPr>
              <a:t>4</a:t>
            </a:r>
            <a:endParaRPr lang="en-US" sz="2400" dirty="0">
              <a:solidFill>
                <a:schemeClr val="accent2"/>
              </a:solidFill>
            </a:endParaRPr>
          </a:p>
        </p:txBody>
      </p:sp>
      <p:sp>
        <p:nvSpPr>
          <p:cNvPr id="20" name="TextBox 19"/>
          <p:cNvSpPr txBox="1"/>
          <p:nvPr/>
        </p:nvSpPr>
        <p:spPr>
          <a:xfrm>
            <a:off x="492120" y="3825711"/>
            <a:ext cx="365130" cy="461665"/>
          </a:xfrm>
          <a:prstGeom prst="rect">
            <a:avLst/>
          </a:prstGeom>
          <a:noFill/>
        </p:spPr>
        <p:txBody>
          <a:bodyPr wrap="square" rtlCol="0">
            <a:spAutoFit/>
          </a:bodyPr>
          <a:lstStyle/>
          <a:p>
            <a:r>
              <a:rPr lang="en-US" sz="2400" dirty="0" smtClean="0">
                <a:solidFill>
                  <a:schemeClr val="accent2"/>
                </a:solidFill>
              </a:rPr>
              <a:t>5</a:t>
            </a:r>
            <a:endParaRPr lang="en-US" sz="2400" dirty="0">
              <a:solidFill>
                <a:schemeClr val="accent2"/>
              </a:solidFill>
            </a:endParaRPr>
          </a:p>
        </p:txBody>
      </p:sp>
      <p:sp>
        <p:nvSpPr>
          <p:cNvPr id="21" name="TextBox 20"/>
          <p:cNvSpPr txBox="1"/>
          <p:nvPr/>
        </p:nvSpPr>
        <p:spPr>
          <a:xfrm>
            <a:off x="492120" y="4325774"/>
            <a:ext cx="365130" cy="461665"/>
          </a:xfrm>
          <a:prstGeom prst="rect">
            <a:avLst/>
          </a:prstGeom>
          <a:noFill/>
        </p:spPr>
        <p:txBody>
          <a:bodyPr wrap="square" rtlCol="0">
            <a:spAutoFit/>
          </a:bodyPr>
          <a:lstStyle/>
          <a:p>
            <a:r>
              <a:rPr lang="en-US" sz="2400" dirty="0" smtClean="0">
                <a:solidFill>
                  <a:schemeClr val="accent2"/>
                </a:solidFill>
              </a:rPr>
              <a:t>6</a:t>
            </a:r>
            <a:endParaRPr lang="en-US" sz="2400" dirty="0">
              <a:solidFill>
                <a:schemeClr val="accent2"/>
              </a:solidFill>
            </a:endParaRPr>
          </a:p>
        </p:txBody>
      </p:sp>
      <p:sp>
        <p:nvSpPr>
          <p:cNvPr id="22" name="TextBox 21"/>
          <p:cNvSpPr txBox="1"/>
          <p:nvPr/>
        </p:nvSpPr>
        <p:spPr>
          <a:xfrm>
            <a:off x="492120" y="4897274"/>
            <a:ext cx="365130" cy="461665"/>
          </a:xfrm>
          <a:prstGeom prst="rect">
            <a:avLst/>
          </a:prstGeom>
          <a:noFill/>
        </p:spPr>
        <p:txBody>
          <a:bodyPr wrap="square" rtlCol="0">
            <a:spAutoFit/>
          </a:bodyPr>
          <a:lstStyle/>
          <a:p>
            <a:r>
              <a:rPr lang="en-US" sz="2400" dirty="0" smtClean="0">
                <a:solidFill>
                  <a:schemeClr val="accent2"/>
                </a:solidFill>
              </a:rPr>
              <a:t>7</a:t>
            </a:r>
            <a:endParaRPr lang="en-US" sz="2400" dirty="0">
              <a:solidFill>
                <a:schemeClr val="accent2"/>
              </a:solidFill>
            </a:endParaRPr>
          </a:p>
        </p:txBody>
      </p:sp>
      <p:pic>
        <p:nvPicPr>
          <p:cNvPr id="23"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p:txBody>
          <a:bodyPr/>
          <a:lstStyle/>
          <a:p>
            <a:r>
              <a:rPr lang="en-CA" dirty="0" smtClean="0"/>
              <a:t>Prepare for your employee engagement survey</a:t>
            </a:r>
            <a:endParaRPr lang="en-CA" dirty="0"/>
          </a:p>
        </p:txBody>
      </p:sp>
      <p:sp>
        <p:nvSpPr>
          <p:cNvPr id="9" name="Text Placeholder 8"/>
          <p:cNvSpPr>
            <a:spLocks noGrp="1"/>
          </p:cNvSpPr>
          <p:nvPr>
            <p:ph type="body" sz="quarter" idx="18"/>
          </p:nvPr>
        </p:nvSpPr>
        <p:spPr/>
        <p:txBody>
          <a:bodyPr/>
          <a:lstStyle/>
          <a:p>
            <a:r>
              <a:rPr lang="en-CA" dirty="0" smtClean="0"/>
              <a:t>Understand employee engagement</a:t>
            </a:r>
          </a:p>
          <a:p>
            <a:r>
              <a:rPr lang="en-CA" b="1" dirty="0" smtClean="0"/>
              <a:t>Prepare</a:t>
            </a:r>
          </a:p>
          <a:p>
            <a:r>
              <a:rPr lang="en-CA" dirty="0" smtClean="0"/>
              <a:t>Develop and disseminate</a:t>
            </a:r>
          </a:p>
          <a:p>
            <a:r>
              <a:rPr lang="en-CA" dirty="0" smtClean="0"/>
              <a:t>Analyze and report</a:t>
            </a:r>
          </a:p>
          <a:p>
            <a:r>
              <a:rPr lang="en-CA" dirty="0" smtClean="0"/>
              <a:t>Act on results</a:t>
            </a:r>
          </a:p>
        </p:txBody>
      </p:sp>
      <p:sp>
        <p:nvSpPr>
          <p:cNvPr id="10" name="Text Placeholder 9"/>
          <p:cNvSpPr>
            <a:spLocks noGrp="1"/>
          </p:cNvSpPr>
          <p:nvPr>
            <p:ph type="body" sz="quarter" idx="21"/>
          </p:nvPr>
        </p:nvSpPr>
        <p:spPr>
          <a:xfrm>
            <a:off x="791579" y="4311717"/>
            <a:ext cx="4912323" cy="1925595"/>
          </a:xfrm>
        </p:spPr>
        <p:txBody>
          <a:bodyPr/>
          <a:lstStyle/>
          <a:p>
            <a:pPr marL="173736" indent="-173736">
              <a:spcBef>
                <a:spcPts val="600"/>
              </a:spcBef>
              <a:defRPr/>
            </a:pPr>
            <a:r>
              <a:rPr lang="en-US" sz="1200" dirty="0" smtClean="0"/>
              <a:t>Every organization should conduct an engagement survey annually.</a:t>
            </a:r>
          </a:p>
          <a:p>
            <a:pPr marL="173736" indent="-173736">
              <a:spcBef>
                <a:spcPts val="600"/>
              </a:spcBef>
              <a:defRPr/>
            </a:pPr>
            <a:r>
              <a:rPr lang="en-US" sz="1200" dirty="0" smtClean="0"/>
              <a:t>Effective project planning can optimize engagement survey potential.</a:t>
            </a:r>
          </a:p>
          <a:p>
            <a:pPr marL="173736" indent="-173736">
              <a:spcBef>
                <a:spcPts val="600"/>
              </a:spcBef>
              <a:defRPr/>
            </a:pPr>
            <a:r>
              <a:rPr lang="en-US" sz="1200" dirty="0" smtClean="0"/>
              <a:t>Preparing for your employee engagement survey begins with involving stakeholders.</a:t>
            </a:r>
          </a:p>
          <a:p>
            <a:pPr marL="173736" indent="-173736">
              <a:spcBef>
                <a:spcPts val="600"/>
              </a:spcBef>
              <a:defRPr/>
            </a:pPr>
            <a:r>
              <a:rPr lang="en-US" sz="1200" dirty="0" smtClean="0"/>
              <a:t>Survey communications must be thorough and planned.</a:t>
            </a:r>
          </a:p>
          <a:p>
            <a:pPr marL="173736" indent="-173736">
              <a:spcBef>
                <a:spcPts val="600"/>
              </a:spcBef>
              <a:defRPr/>
            </a:pPr>
            <a:r>
              <a:rPr lang="en-US" sz="1200" dirty="0" smtClean="0"/>
              <a:t>Define survey analysis and reporting plans prior to development to maximize the survey’s relevance to organizational goals.</a:t>
            </a:r>
          </a:p>
          <a:p>
            <a:pPr marL="173736" indent="-173736">
              <a:spcBef>
                <a:spcPts val="600"/>
              </a:spcBef>
              <a:defRPr/>
            </a:pPr>
            <a:endParaRPr lang="en-US" sz="1200" dirty="0" smtClean="0"/>
          </a:p>
          <a:p>
            <a:pPr marL="173736" indent="-173736">
              <a:spcBef>
                <a:spcPts val="600"/>
              </a:spcBef>
              <a:defRPr/>
            </a:pPr>
            <a:endParaRPr lang="en-US" sz="1200" dirty="0"/>
          </a:p>
        </p:txBody>
      </p:sp>
      <p:pic>
        <p:nvPicPr>
          <p:cNvPr id="12" name="Picture 5"/>
          <p:cNvPicPr>
            <a:picLocks noChangeAspect="1" noChangeArrowheads="1"/>
          </p:cNvPicPr>
          <p:nvPr/>
        </p:nvPicPr>
        <p:blipFill>
          <a:blip r:embed="rId3" cstate="print"/>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sp>
        <p:nvSpPr>
          <p:cNvPr id="13" name="Chevron 12"/>
          <p:cNvSpPr/>
          <p:nvPr/>
        </p:nvSpPr>
        <p:spPr>
          <a:xfrm>
            <a:off x="6214437" y="4789104"/>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4" name="Chevron 13"/>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1"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McLean &amp; Company Helps HR Professionals To:</a:t>
            </a:r>
            <a:endParaRPr lang="en-CA" dirty="0"/>
          </a:p>
        </p:txBody>
      </p:sp>
      <p:sp>
        <p:nvSpPr>
          <p:cNvPr id="4" name="Text Placeholder 3"/>
          <p:cNvSpPr>
            <a:spLocks noGrp="1"/>
          </p:cNvSpPr>
          <p:nvPr>
            <p:ph type="body" sz="quarter" idx="16"/>
          </p:nvPr>
        </p:nvSpPr>
        <p:spPr>
          <a:xfrm>
            <a:off x="7092280" y="6093296"/>
            <a:ext cx="1800200" cy="360040"/>
          </a:xfrm>
        </p:spPr>
        <p:txBody>
          <a:bodyPr/>
          <a:lstStyle/>
          <a:p>
            <a:pPr algn="r">
              <a:buNone/>
            </a:pPr>
            <a:r>
              <a:rPr lang="en-CA" sz="1400" b="1" dirty="0" smtClean="0">
                <a:hlinkClick r:id="rId3"/>
              </a:rPr>
              <a:t>hr.mcleanco.com</a:t>
            </a:r>
            <a:endParaRPr lang="en-CA" sz="1400" dirty="0"/>
          </a:p>
        </p:txBody>
      </p:sp>
      <p:sp>
        <p:nvSpPr>
          <p:cNvPr id="21" name="Rectangle 20"/>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Empower management to apply HR best practices</a:t>
            </a:r>
            <a:br>
              <a:rPr lang="en-CA" sz="1400" dirty="0" smtClean="0"/>
            </a:br>
            <a:endParaRPr lang="en-CA" sz="1400" dirty="0" smtClean="0"/>
          </a:p>
          <a:p>
            <a:pPr marL="342900" indent="-342900" algn="l">
              <a:buFont typeface="Wingdings" pitchFamily="2" charset="2"/>
              <a:buChar char="ü"/>
            </a:pPr>
            <a:r>
              <a:rPr lang="en-CA" sz="1400" dirty="0" smtClean="0"/>
              <a:t>Develop effective talent acquisition &amp; retention strategies</a:t>
            </a:r>
            <a:br>
              <a:rPr lang="en-CA" sz="1400" dirty="0" smtClean="0"/>
            </a:br>
            <a:endParaRPr lang="en-CA" sz="1400" dirty="0" smtClean="0"/>
          </a:p>
          <a:p>
            <a:pPr marL="342900" indent="-342900" algn="l">
              <a:buFont typeface="Wingdings" pitchFamily="2" charset="2"/>
              <a:buChar char="ü"/>
            </a:pPr>
            <a:r>
              <a:rPr lang="en-CA" sz="1400" dirty="0" smtClean="0"/>
              <a:t>Build a high performance</a:t>
            </a:r>
            <a:br>
              <a:rPr lang="en-CA" sz="1400" dirty="0" smtClean="0"/>
            </a:br>
            <a:r>
              <a:rPr lang="en-CA" sz="1400" dirty="0" smtClean="0"/>
              <a:t>culture</a:t>
            </a:r>
          </a:p>
          <a:p>
            <a:endParaRPr lang="en-CA" sz="1400" dirty="0"/>
          </a:p>
        </p:txBody>
      </p:sp>
      <p:sp>
        <p:nvSpPr>
          <p:cNvPr id="22" name="Rectangle 21"/>
          <p:cNvSpPr/>
          <p:nvPr/>
        </p:nvSpPr>
        <p:spPr>
          <a:xfrm>
            <a:off x="3095836" y="1628800"/>
            <a:ext cx="3018680" cy="1815882"/>
          </a:xfrm>
          <a:prstGeom prst="rect">
            <a:avLst/>
          </a:prstGeom>
        </p:spPr>
        <p:txBody>
          <a:bodyPr wrap="square">
            <a:spAutoFit/>
          </a:bodyPr>
          <a:lstStyle/>
          <a:p>
            <a:pPr marL="342900" indent="-342900" algn="l">
              <a:buFont typeface="Wingdings" pitchFamily="2" charset="2"/>
              <a:buChar char="ü"/>
            </a:pPr>
            <a:r>
              <a:rPr lang="en-CA" sz="1400" dirty="0" smtClean="0"/>
              <a:t>Maintain a progressive set of HR policies &amp; procedures</a:t>
            </a:r>
            <a:br>
              <a:rPr lang="en-CA" sz="1400" dirty="0" smtClean="0"/>
            </a:br>
            <a:endParaRPr lang="en-CA" sz="1400" dirty="0" smtClean="0"/>
          </a:p>
          <a:p>
            <a:pPr marL="342900" indent="-342900" algn="l">
              <a:buFont typeface="Wingdings" pitchFamily="2" charset="2"/>
              <a:buChar char="ü"/>
            </a:pPr>
            <a:r>
              <a:rPr lang="en-CA" sz="1400" dirty="0" smtClean="0"/>
              <a:t>Demonstrate the business impact of HR</a:t>
            </a:r>
            <a:br>
              <a:rPr lang="en-CA" sz="1400" dirty="0" smtClean="0"/>
            </a:br>
            <a:endParaRPr lang="en-CA" sz="1400" dirty="0" smtClean="0"/>
          </a:p>
          <a:p>
            <a:pPr marL="342900" indent="-342900" algn="l">
              <a:buFont typeface="Wingdings" pitchFamily="2" charset="2"/>
              <a:buChar char="ü"/>
            </a:pPr>
            <a:r>
              <a:rPr lang="en-CA" sz="1400" dirty="0" smtClean="0"/>
              <a:t>Stay abreast of HR trends</a:t>
            </a:r>
            <a:br>
              <a:rPr lang="en-CA" sz="1400" dirty="0" smtClean="0"/>
            </a:br>
            <a:r>
              <a:rPr lang="en-CA" sz="1400" dirty="0" smtClean="0"/>
              <a:t>&amp; technologies</a:t>
            </a:r>
            <a:endParaRPr lang="en-CA" sz="1400" dirty="0"/>
          </a:p>
        </p:txBody>
      </p:sp>
      <p:pic>
        <p:nvPicPr>
          <p:cNvPr id="1033"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pic>
        <p:nvPicPr>
          <p:cNvPr id="30" name="Picture 29" descr="report_thumbnail-mco.png"/>
          <p:cNvPicPr>
            <a:picLocks noChangeAspect="1"/>
          </p:cNvPicPr>
          <p:nvPr/>
        </p:nvPicPr>
        <p:blipFill>
          <a:blip r:embed="rId6" cstate="print"/>
          <a:stretch>
            <a:fillRect/>
          </a:stretch>
        </p:blipFill>
        <p:spPr>
          <a:xfrm>
            <a:off x="6330448" y="1592796"/>
            <a:ext cx="2454020" cy="2138747"/>
          </a:xfrm>
          <a:prstGeom prst="rect">
            <a:avLst/>
          </a:prstGeom>
        </p:spPr>
      </p:pic>
      <p:sp>
        <p:nvSpPr>
          <p:cNvPr id="14"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CA" b="1" dirty="0" smtClean="0"/>
              <a:t>Sign up for free trial membership to get practical</a:t>
            </a:r>
          </a:p>
          <a:p>
            <a:r>
              <a:rPr lang="en-CA" b="1" dirty="0" smtClean="0"/>
              <a:t>solutions for your HR challenges</a:t>
            </a:r>
            <a:endParaRPr lang="en-CA" b="1" dirty="0"/>
          </a:p>
        </p:txBody>
      </p:sp>
      <p:pic>
        <p:nvPicPr>
          <p:cNvPr id="15" name="Picture 14" descr="green_button.png">
            <a:hlinkClick r:id="rId4"/>
          </p:cNvPr>
          <p:cNvPicPr>
            <a:picLocks noChangeAspect="1"/>
          </p:cNvPicPr>
          <p:nvPr/>
        </p:nvPicPr>
        <p:blipFill>
          <a:blip r:embed="rId7" cstate="print"/>
          <a:stretch>
            <a:fillRect/>
          </a:stretch>
        </p:blipFill>
        <p:spPr>
          <a:xfrm>
            <a:off x="2471738" y="4476933"/>
            <a:ext cx="4200525" cy="619125"/>
          </a:xfrm>
          <a:prstGeom prst="rect">
            <a:avLst/>
          </a:prstGeom>
        </p:spPr>
      </p:pic>
      <p:sp>
        <p:nvSpPr>
          <p:cNvPr id="16" name="Text Placeholder 41"/>
          <p:cNvSpPr txBox="1">
            <a:spLocks/>
          </p:cNvSpPr>
          <p:nvPr/>
        </p:nvSpPr>
        <p:spPr bwMode="auto">
          <a:xfrm>
            <a:off x="2051720" y="5233017"/>
            <a:ext cx="5040560" cy="8257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eaLnBrk="0" hangingPunct="0"/>
            <a:r>
              <a:rPr lang="en-CA" dirty="0" smtClean="0"/>
              <a:t>"McLean &amp; Company provides practical research, tools and advice covering the entire spectrum of HR &amp; Leadership issues to ensure you experience measurable, positive results."</a:t>
            </a:r>
            <a:endParaRPr kumimoji="0" lang="en-CA" sz="1200" b="0" i="1" u="none" strike="noStrike" kern="1200" cap="none" spc="0" normalizeH="0" baseline="0" noProof="0" dirty="0" smtClean="0">
              <a:ln>
                <a:noFill/>
              </a:ln>
              <a:solidFill>
                <a:schemeClr val="tx1"/>
              </a:solidFill>
              <a:effectLst/>
              <a:uLnTx/>
              <a:uFillTx/>
              <a:latin typeface="+mj-lt"/>
              <a:ea typeface="+mn-ea"/>
              <a:cs typeface="+mn-cs"/>
            </a:endParaRPr>
          </a:p>
          <a:p>
            <a:pPr marL="361950" marR="0" lvl="1" indent="-180975" algn="ctr" defTabSz="914400" rtl="0" eaLnBrk="0" fontAlgn="base" latinLnBrk="0" hangingPunct="0">
              <a:lnSpc>
                <a:spcPts val="1350"/>
              </a:lnSpc>
              <a:spcBef>
                <a:spcPts val="500"/>
              </a:spcBef>
              <a:spcAft>
                <a:spcPct val="0"/>
              </a:spcAft>
              <a:buClr>
                <a:schemeClr val="accent2"/>
              </a:buClr>
              <a:buSzPct val="100000"/>
              <a:buFont typeface="Arial" pitchFamily="34" charset="0"/>
              <a:buNone/>
              <a:tabLst/>
              <a:defRPr/>
            </a:pPr>
            <a:r>
              <a:rPr kumimoji="0" lang="en-CA" sz="1000" b="0" i="0" u="none" strike="noStrike" kern="1200" cap="none" spc="0" normalizeH="0" baseline="0" noProof="0" dirty="0" smtClean="0">
                <a:ln>
                  <a:noFill/>
                </a:ln>
                <a:solidFill>
                  <a:schemeClr val="tx1"/>
                </a:solidFill>
                <a:effectLst/>
                <a:uLnTx/>
                <a:uFillTx/>
                <a:latin typeface="+mn-lt"/>
                <a:ea typeface="+mn-ea"/>
                <a:cs typeface="+mn-cs"/>
              </a:rPr>
              <a:t>- Rob Garmaise, VP of Customer Experience</a:t>
            </a: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Text Placeholder 3"/>
          <p:cNvSpPr>
            <a:spLocks noGrp="1"/>
          </p:cNvSpPr>
          <p:nvPr>
            <p:ph type="body" sz="quarter" idx="16"/>
          </p:nvPr>
        </p:nvSpPr>
        <p:spPr>
          <a:xfrm>
            <a:off x="287524" y="6093296"/>
            <a:ext cx="2375756" cy="326554"/>
          </a:xfrm>
        </p:spPr>
        <p:txBody>
          <a:bodyPr/>
          <a:lstStyle/>
          <a:p>
            <a:pPr>
              <a:buNone/>
            </a:pPr>
            <a:r>
              <a:rPr lang="en-CA" b="1" dirty="0" smtClean="0"/>
              <a:t>Toll Free: </a:t>
            </a:r>
            <a:r>
              <a:rPr lang="en-CA" dirty="0" smtClean="0"/>
              <a:t>1-877-281-0480</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9"/>
          </p:nvPr>
        </p:nvSpPr>
        <p:spPr/>
        <p:txBody>
          <a:bodyPr/>
          <a:lstStyle/>
          <a:p>
            <a:r>
              <a:rPr lang="en-US" dirty="0" smtClean="0"/>
              <a:t>An employee engagement survey is the first step to improving engagement; however, most organizations leave a great deal of survey value on the table.</a:t>
            </a:r>
          </a:p>
          <a:p>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9" name="TextBox 18"/>
          <p:cNvSpPr txBox="1"/>
          <p:nvPr/>
        </p:nvSpPr>
        <p:spPr>
          <a:xfrm>
            <a:off x="249302" y="2312876"/>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20" name="TextBox 19"/>
          <p:cNvSpPr txBox="1"/>
          <p:nvPr/>
        </p:nvSpPr>
        <p:spPr>
          <a:xfrm>
            <a:off x="4860032" y="2312876"/>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sp>
        <p:nvSpPr>
          <p:cNvPr id="25" name="Text Placeholder 9"/>
          <p:cNvSpPr>
            <a:spLocks noGrp="1"/>
          </p:cNvSpPr>
          <p:nvPr>
            <p:ph type="body" sz="quarter" idx="16"/>
          </p:nvPr>
        </p:nvSpPr>
        <p:spPr>
          <a:xfrm>
            <a:off x="249303" y="2636912"/>
            <a:ext cx="4034665" cy="2376264"/>
          </a:xfrm>
        </p:spPr>
        <p:txBody>
          <a:bodyPr/>
          <a:lstStyle/>
          <a:p>
            <a:pPr marL="280988" indent="-280988">
              <a:defRPr/>
            </a:pPr>
            <a:r>
              <a:rPr lang="en-US" dirty="0" smtClean="0"/>
              <a:t>Human Resources professionals</a:t>
            </a:r>
          </a:p>
          <a:p>
            <a:pPr marL="280988" indent="-280988">
              <a:defRPr/>
            </a:pPr>
            <a:endParaRPr lang="en-US" dirty="0" smtClean="0"/>
          </a:p>
          <a:p>
            <a:pPr marL="280988" indent="-280988">
              <a:defRPr/>
            </a:pPr>
            <a:r>
              <a:rPr lang="en-US" dirty="0" smtClean="0"/>
              <a:t>Executives and managers</a:t>
            </a:r>
          </a:p>
          <a:p>
            <a:pPr marL="280988" indent="-280988">
              <a:defRPr/>
            </a:pPr>
            <a:endParaRPr lang="en-US" dirty="0" smtClean="0"/>
          </a:p>
          <a:p>
            <a:pPr marL="280988" indent="-280988">
              <a:defRPr/>
            </a:pPr>
            <a:r>
              <a:rPr lang="en-US" dirty="0" smtClean="0"/>
              <a:t>Participants in their organization’s employee engagement survey</a:t>
            </a:r>
            <a:endParaRPr lang="en-US" dirty="0"/>
          </a:p>
        </p:txBody>
      </p:sp>
      <p:sp>
        <p:nvSpPr>
          <p:cNvPr id="26" name="Text Placeholder 11"/>
          <p:cNvSpPr>
            <a:spLocks noGrp="1"/>
          </p:cNvSpPr>
          <p:nvPr>
            <p:ph type="body" sz="quarter" idx="23"/>
          </p:nvPr>
        </p:nvSpPr>
        <p:spPr>
          <a:xfrm>
            <a:off x="4860032" y="2636912"/>
            <a:ext cx="4032448" cy="2376264"/>
          </a:xfrm>
        </p:spPr>
        <p:txBody>
          <a:bodyPr/>
          <a:lstStyle/>
          <a:p>
            <a:pPr>
              <a:defRPr/>
            </a:pPr>
            <a:r>
              <a:rPr lang="en-US" dirty="0" smtClean="0"/>
              <a:t>Gain a better understanding of what effective employee engagement surveys can and should deliver, and how to carry them out. </a:t>
            </a:r>
          </a:p>
          <a:p>
            <a:pPr>
              <a:defRPr/>
            </a:pPr>
            <a:endParaRPr lang="en-US" dirty="0" smtClean="0"/>
          </a:p>
          <a:p>
            <a:pPr>
              <a:defRPr/>
            </a:pPr>
            <a:r>
              <a:rPr lang="en-US" dirty="0" smtClean="0"/>
              <a:t>Start an effective survey process from scratch, remodel a current ineffective process, or apply tips and tricks to improve an existing process.</a:t>
            </a:r>
            <a:endParaRPr lang="en-US" dirty="0"/>
          </a:p>
        </p:txBody>
      </p:sp>
      <p:pic>
        <p:nvPicPr>
          <p:cNvPr id="8"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p:txBody>
          <a:bodyPr/>
          <a:lstStyle/>
          <a:p>
            <a:pPr marL="182880" indent="-182880">
              <a:spcBef>
                <a:spcPts val="600"/>
              </a:spcBef>
            </a:pPr>
            <a:r>
              <a:rPr lang="en-US" dirty="0" smtClean="0"/>
              <a:t>Employee engagement is the degree to which employees are emotionally connected and committed to their organization and their role, exerting discretionary effort for the betterment of the organization.</a:t>
            </a:r>
          </a:p>
          <a:p>
            <a:pPr marL="182880" indent="-182880">
              <a:spcBef>
                <a:spcPts val="600"/>
              </a:spcBef>
            </a:pPr>
            <a:r>
              <a:rPr lang="en-US" dirty="0" smtClean="0"/>
              <a:t>Only 1 in 3 employees is engaged, which means disengagement is prevalent at most organizations.</a:t>
            </a:r>
          </a:p>
          <a:p>
            <a:pPr marL="182880" indent="-182880">
              <a:spcBef>
                <a:spcPts val="600"/>
              </a:spcBef>
            </a:pPr>
            <a:r>
              <a:rPr lang="en-US" dirty="0" smtClean="0"/>
              <a:t>Disengaged employees cost the American economy up to $350 billion a year due to lost productivity.</a:t>
            </a:r>
          </a:p>
          <a:p>
            <a:pPr marL="182880" indent="-182880">
              <a:spcBef>
                <a:spcPts val="600"/>
              </a:spcBef>
              <a:defRPr/>
            </a:pPr>
            <a:r>
              <a:rPr lang="en-US" dirty="0" smtClean="0">
                <a:cs typeface="Arial" pitchFamily="34" charset="0"/>
              </a:rPr>
              <a:t>Engaged employees drive organizational performance, retention, and creativity.</a:t>
            </a:r>
          </a:p>
          <a:p>
            <a:pPr marL="182880" indent="-182880">
              <a:spcBef>
                <a:spcPts val="600"/>
              </a:spcBef>
              <a:defRPr/>
            </a:pPr>
            <a:r>
              <a:rPr lang="en-US" dirty="0" smtClean="0">
                <a:cs typeface="Arial" pitchFamily="34" charset="0"/>
              </a:rPr>
              <a:t>The purpose of an engagement survey is organizational change: to first measure the drivers behind engagement and then improve it. Half the potential value of engagement surveys is lost due to lack of change and communication of change.</a:t>
            </a:r>
          </a:p>
          <a:p>
            <a:pPr marL="182880" indent="-182880">
              <a:spcBef>
                <a:spcPts val="600"/>
              </a:spcBef>
              <a:defRPr/>
            </a:pPr>
            <a:r>
              <a:rPr lang="en-US" dirty="0" smtClean="0">
                <a:cs typeface="Arial" pitchFamily="34" charset="0"/>
              </a:rPr>
              <a:t>Treat surveys as projects. Plan the beginning, middle, and end before starting. </a:t>
            </a:r>
          </a:p>
          <a:p>
            <a:pPr marL="182880" indent="-182880">
              <a:spcBef>
                <a:spcPts val="600"/>
              </a:spcBef>
              <a:defRPr/>
            </a:pPr>
            <a:r>
              <a:rPr lang="en-US" dirty="0" smtClean="0">
                <a:cs typeface="Arial" pitchFamily="34" charset="0"/>
              </a:rPr>
              <a:t>To optimize the use of employee engagement surveys, develop, administer, and analyze surveys with objective third-party involvement.  </a:t>
            </a:r>
          </a:p>
          <a:p>
            <a:pPr marL="182880" indent="-182880">
              <a:spcBef>
                <a:spcPts val="600"/>
              </a:spcBef>
              <a:defRPr/>
            </a:pPr>
            <a:r>
              <a:rPr lang="en-US" dirty="0" smtClean="0">
                <a:cs typeface="Arial" pitchFamily="34" charset="0"/>
              </a:rPr>
              <a:t>Frequent communication before and during the survey deployment is necessary to achieve strong participation.</a:t>
            </a:r>
          </a:p>
          <a:p>
            <a:pPr marL="182880" indent="-182880">
              <a:spcBef>
                <a:spcPts val="600"/>
              </a:spcBef>
              <a:defRPr/>
            </a:pPr>
            <a:r>
              <a:rPr lang="en-US" dirty="0" smtClean="0">
                <a:cs typeface="Arial" pitchFamily="34" charset="0"/>
              </a:rPr>
              <a:t>Survey results should be sliced and diced on a high and granular level, using demographics and benchmarking. </a:t>
            </a:r>
          </a:p>
          <a:p>
            <a:pPr marL="182880" indent="-182880">
              <a:spcBef>
                <a:spcPts val="600"/>
              </a:spcBef>
              <a:defRPr/>
            </a:pPr>
            <a:r>
              <a:rPr lang="en-US" dirty="0" smtClean="0">
                <a:cs typeface="Arial" pitchFamily="34" charset="0"/>
              </a:rPr>
              <a:t>Averages are useful, but they don’t tell you everything you need to know. Also look at top and bottom box distributions.</a:t>
            </a:r>
          </a:p>
          <a:p>
            <a:pPr marL="182880" indent="-182880">
              <a:spcBef>
                <a:spcPts val="600"/>
              </a:spcBef>
              <a:defRPr/>
            </a:pPr>
            <a:r>
              <a:rPr lang="en-US" dirty="0" smtClean="0">
                <a:cs typeface="Arial" pitchFamily="34" charset="0"/>
              </a:rPr>
              <a:t>Communication and presentation of results to the company should be catered to each employee group.</a:t>
            </a:r>
          </a:p>
          <a:p>
            <a:pPr marL="182880" indent="-182880">
              <a:spcBef>
                <a:spcPts val="600"/>
              </a:spcBef>
              <a:defRPr/>
            </a:pPr>
            <a:r>
              <a:rPr lang="en-US" dirty="0" smtClean="0">
                <a:cs typeface="Arial" pitchFamily="34" charset="0"/>
              </a:rPr>
              <a:t>When identifying what to change, prioritize: consider what driver will have the biggest impact on engagement, not just which ones scored poorly.</a:t>
            </a:r>
          </a:p>
          <a:p>
            <a:pPr marL="182880" indent="-182880">
              <a:spcBef>
                <a:spcPts val="600"/>
              </a:spcBef>
              <a:defRPr/>
            </a:pPr>
            <a:r>
              <a:rPr lang="en-US" dirty="0" smtClean="0">
                <a:cs typeface="Arial" pitchFamily="34" charset="0"/>
              </a:rPr>
              <a:t>The most significant errors occur at the back end of the survey project: deciding what to change, executing on the proposed changes, and then communicating them to the organization. </a:t>
            </a:r>
          </a:p>
          <a:p>
            <a:pPr marL="182880" indent="-182880">
              <a:spcBef>
                <a:spcPts val="600"/>
              </a:spcBef>
              <a:defRPr/>
            </a:pPr>
            <a:endParaRPr lang="en-US" dirty="0" smtClean="0">
              <a:cs typeface="Arial" pitchFamily="34" charset="0"/>
            </a:endParaRPr>
          </a:p>
          <a:p>
            <a:pPr marL="182880" indent="-182880">
              <a:spcBef>
                <a:spcPts val="600"/>
              </a:spcBef>
            </a:pPr>
            <a:endParaRPr lang="en-CA" dirty="0"/>
          </a:p>
        </p:txBody>
      </p:sp>
      <p:pic>
        <p:nvPicPr>
          <p:cNvPr id="4"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p:txBody>
          <a:bodyPr/>
          <a:lstStyle/>
          <a:p>
            <a:r>
              <a:rPr lang="en-CA" dirty="0" smtClean="0"/>
              <a:t>Understand employee engagement</a:t>
            </a:r>
            <a:endParaRPr lang="en-CA" dirty="0"/>
          </a:p>
        </p:txBody>
      </p:sp>
      <p:sp>
        <p:nvSpPr>
          <p:cNvPr id="9" name="Text Placeholder 8"/>
          <p:cNvSpPr>
            <a:spLocks noGrp="1"/>
          </p:cNvSpPr>
          <p:nvPr>
            <p:ph type="body" sz="quarter" idx="18"/>
          </p:nvPr>
        </p:nvSpPr>
        <p:spPr/>
        <p:txBody>
          <a:bodyPr/>
          <a:lstStyle/>
          <a:p>
            <a:r>
              <a:rPr lang="en-CA" b="1" dirty="0" smtClean="0"/>
              <a:t>Understand employee engagement</a:t>
            </a:r>
          </a:p>
          <a:p>
            <a:r>
              <a:rPr lang="en-CA" dirty="0" smtClean="0"/>
              <a:t>Prepare</a:t>
            </a:r>
          </a:p>
          <a:p>
            <a:r>
              <a:rPr lang="en-CA" dirty="0" smtClean="0"/>
              <a:t>Develop and disseminate</a:t>
            </a:r>
          </a:p>
          <a:p>
            <a:r>
              <a:rPr lang="en-CA" dirty="0" smtClean="0"/>
              <a:t>Analyze and report</a:t>
            </a:r>
          </a:p>
          <a:p>
            <a:r>
              <a:rPr lang="en-CA" dirty="0" smtClean="0"/>
              <a:t>Act on results</a:t>
            </a:r>
          </a:p>
        </p:txBody>
      </p:sp>
      <p:sp>
        <p:nvSpPr>
          <p:cNvPr id="10" name="Text Placeholder 9"/>
          <p:cNvSpPr>
            <a:spLocks noGrp="1"/>
          </p:cNvSpPr>
          <p:nvPr>
            <p:ph type="body" sz="quarter" idx="21"/>
          </p:nvPr>
        </p:nvSpPr>
        <p:spPr>
          <a:xfrm>
            <a:off x="791579" y="4311718"/>
            <a:ext cx="4693245" cy="1906138"/>
          </a:xfrm>
        </p:spPr>
        <p:txBody>
          <a:bodyPr/>
          <a:lstStyle/>
          <a:p>
            <a:pPr marL="173736" indent="-173736">
              <a:spcBef>
                <a:spcPts val="600"/>
              </a:spcBef>
              <a:defRPr/>
            </a:pPr>
            <a:r>
              <a:rPr lang="en-US" sz="1200" dirty="0" smtClean="0"/>
              <a:t>Employee engagement is vital to organizational and business success. It impacts employee performance, retention, and creativity.</a:t>
            </a:r>
          </a:p>
          <a:p>
            <a:pPr marL="173736" indent="-173736">
              <a:spcBef>
                <a:spcPts val="600"/>
              </a:spcBef>
              <a:defRPr/>
            </a:pPr>
            <a:r>
              <a:rPr lang="en-US" sz="1200" dirty="0" smtClean="0"/>
              <a:t>Only 1 in 3 employees is engaged.</a:t>
            </a:r>
          </a:p>
          <a:p>
            <a:pPr marL="173736" indent="-173736">
              <a:spcBef>
                <a:spcPts val="600"/>
              </a:spcBef>
              <a:defRPr/>
            </a:pPr>
            <a:r>
              <a:rPr lang="en-US" sz="1200" dirty="0" smtClean="0"/>
              <a:t>Many organizations don’t conduct employee engagement surveys, and those who do make mistakes that result in lost value from the process.</a:t>
            </a:r>
          </a:p>
          <a:p>
            <a:pPr marL="173736" indent="-173736">
              <a:spcBef>
                <a:spcPts val="600"/>
              </a:spcBef>
              <a:defRPr/>
            </a:pPr>
            <a:r>
              <a:rPr lang="en-US" sz="1200" dirty="0" smtClean="0"/>
              <a:t>Unsuccessful surveys are harmful to the organization, but there are solutions to the challenges involved.</a:t>
            </a:r>
          </a:p>
        </p:txBody>
      </p:sp>
      <p:pic>
        <p:nvPicPr>
          <p:cNvPr id="12" name="Picture 5"/>
          <p:cNvPicPr>
            <a:picLocks noChangeAspect="1" noChangeArrowheads="1"/>
          </p:cNvPicPr>
          <p:nvPr/>
        </p:nvPicPr>
        <p:blipFill>
          <a:blip r:embed="rId3" cstate="print"/>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sp>
        <p:nvSpPr>
          <p:cNvPr id="13" name="Chevron 12"/>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4" name="Chevron 13"/>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1"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hidden="1"/>
          <p:cNvGraphicFramePr>
            <a:graphicFrameLocks noChangeAspect="1"/>
          </p:cNvGraphicFramePr>
          <p:nvPr/>
        </p:nvGraphicFramePr>
        <p:xfrm>
          <a:off x="0" y="0"/>
          <a:ext cx="158750" cy="158750"/>
        </p:xfrm>
        <a:graphic>
          <a:graphicData uri="http://schemas.openxmlformats.org/presentationml/2006/ole">
            <p:oleObj spid="_x0000_s302082" name="think-cell Slide" r:id="rId20" imgW="360" imgH="360" progId="">
              <p:embed/>
            </p:oleObj>
          </a:graphicData>
        </a:graphic>
      </p:graphicFrame>
      <p:sp>
        <p:nvSpPr>
          <p:cNvPr id="15" name="TextBox 14"/>
          <p:cNvSpPr txBox="1"/>
          <p:nvPr>
            <p:custDataLst>
              <p:tags r:id="rId2"/>
            </p:custDataLst>
          </p:nvPr>
        </p:nvSpPr>
        <p:spPr>
          <a:xfrm>
            <a:off x="317425" y="1460728"/>
            <a:ext cx="4143537" cy="1828800"/>
          </a:xfrm>
          <a:prstGeom prst="roundRect">
            <a:avLst/>
          </a:prstGeom>
          <a:solidFill>
            <a:schemeClr val="accent2">
              <a:lumMod val="20000"/>
              <a:lumOff val="80000"/>
            </a:schemeClr>
          </a:solidFill>
        </p:spPr>
        <p:txBody>
          <a:bodyPr wrap="square" rtlCol="0">
            <a:spAutoFit/>
          </a:bodyPr>
          <a:lstStyle/>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p:txBody>
      </p:sp>
      <p:sp>
        <p:nvSpPr>
          <p:cNvPr id="2" name="Title 1"/>
          <p:cNvSpPr>
            <a:spLocks noGrp="1"/>
          </p:cNvSpPr>
          <p:nvPr>
            <p:ph type="title"/>
            <p:custDataLst>
              <p:tags r:id="rId3"/>
            </p:custDataLst>
          </p:nvPr>
        </p:nvSpPr>
        <p:spPr/>
        <p:txBody>
          <a:bodyPr/>
          <a:lstStyle/>
          <a:p>
            <a:r>
              <a:rPr lang="en-US" dirty="0" smtClean="0"/>
              <a:t>The world of work is constantly changing and evolving</a:t>
            </a:r>
            <a:endParaRPr lang="en-US" dirty="0"/>
          </a:p>
        </p:txBody>
      </p:sp>
      <p:sp>
        <p:nvSpPr>
          <p:cNvPr id="3" name="Text Placeholder 2"/>
          <p:cNvSpPr>
            <a:spLocks noGrp="1"/>
          </p:cNvSpPr>
          <p:nvPr>
            <p:ph type="body" sz="quarter" idx="16"/>
            <p:custDataLst>
              <p:tags r:id="rId4"/>
            </p:custDataLst>
          </p:nvPr>
        </p:nvSpPr>
        <p:spPr>
          <a:xfrm>
            <a:off x="367457" y="1505900"/>
            <a:ext cx="4096531" cy="1783628"/>
          </a:xfrm>
        </p:spPr>
        <p:txBody>
          <a:bodyPr/>
          <a:lstStyle/>
          <a:p>
            <a:pPr marL="0" lvl="0" indent="0">
              <a:spcBef>
                <a:spcPts val="600"/>
              </a:spcBef>
              <a:buNone/>
            </a:pPr>
            <a:r>
              <a:rPr lang="en-US" dirty="0" smtClean="0"/>
              <a:t>Today, the value of the organization has less to do with its fixed assets and more to do with its people and other intangible assets, such as patents, research and development, knowledge, and brand recognition. </a:t>
            </a:r>
            <a:r>
              <a:rPr lang="en-US" b="1" dirty="0" smtClean="0"/>
              <a:t>People are an organization’s competitive advantage</a:t>
            </a:r>
            <a:r>
              <a:rPr lang="en-US" dirty="0" smtClean="0"/>
              <a:t>.</a:t>
            </a:r>
          </a:p>
          <a:p>
            <a:pPr marL="182880" lvl="2" indent="-182880">
              <a:buFont typeface="Arial" pitchFamily="34" charset="0"/>
              <a:buChar char="•"/>
            </a:pPr>
            <a:r>
              <a:rPr lang="en-US" dirty="0" smtClean="0"/>
              <a:t>The degree to which intangibles have made up the value of publicly traded companies increased to 65% in 2010 from 38% in 1982. </a:t>
            </a:r>
          </a:p>
          <a:p>
            <a:pPr marL="182880" lvl="2" indent="-182880">
              <a:spcBef>
                <a:spcPts val="0"/>
              </a:spcBef>
              <a:buNone/>
            </a:pPr>
            <a:r>
              <a:rPr lang="en-US" sz="1000" dirty="0" smtClean="0"/>
              <a:t>	Source: </a:t>
            </a:r>
            <a:r>
              <a:rPr lang="en-US" sz="1000" dirty="0" smtClean="0">
                <a:hlinkClick r:id="rId21"/>
              </a:rPr>
              <a:t>Human Capital Institute</a:t>
            </a:r>
            <a:endParaRPr lang="en-US" sz="1000" dirty="0" smtClean="0"/>
          </a:p>
        </p:txBody>
      </p:sp>
      <p:cxnSp>
        <p:nvCxnSpPr>
          <p:cNvPr id="8" name="Straight Connector 7"/>
          <p:cNvCxnSpPr/>
          <p:nvPr>
            <p:custDataLst>
              <p:tags r:id="rId5"/>
            </p:custDataLst>
          </p:nvPr>
        </p:nvCxnSpPr>
        <p:spPr>
          <a:xfrm rot="16200000" flipH="1">
            <a:off x="2447765" y="3753036"/>
            <a:ext cx="4248473" cy="2"/>
          </a:xfrm>
          <a:prstGeom prst="line">
            <a:avLst/>
          </a:prstGeom>
          <a:ln w="19050">
            <a:solidFill>
              <a:schemeClr val="tx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8" name="TextBox 17"/>
          <p:cNvSpPr txBox="1"/>
          <p:nvPr>
            <p:custDataLst>
              <p:tags r:id="rId6"/>
            </p:custDataLst>
          </p:nvPr>
        </p:nvSpPr>
        <p:spPr>
          <a:xfrm>
            <a:off x="323528" y="1160748"/>
            <a:ext cx="3492388" cy="307777"/>
          </a:xfrm>
          <a:prstGeom prst="rect">
            <a:avLst/>
          </a:prstGeom>
          <a:noFill/>
        </p:spPr>
        <p:txBody>
          <a:bodyPr wrap="square" rtlCol="0">
            <a:spAutoFit/>
          </a:bodyPr>
          <a:lstStyle/>
          <a:p>
            <a:pPr algn="l"/>
            <a:r>
              <a:rPr lang="en-US" sz="1400" b="1" dirty="0" smtClean="0"/>
              <a:t>The times are changing.</a:t>
            </a:r>
            <a:endParaRPr lang="en-US" sz="1400" b="1" dirty="0"/>
          </a:p>
        </p:txBody>
      </p:sp>
      <p:sp>
        <p:nvSpPr>
          <p:cNvPr id="22" name="TextBox 21"/>
          <p:cNvSpPr txBox="1"/>
          <p:nvPr>
            <p:custDataLst>
              <p:tags r:id="rId7"/>
            </p:custDataLst>
          </p:nvPr>
        </p:nvSpPr>
        <p:spPr>
          <a:xfrm>
            <a:off x="323528" y="3670659"/>
            <a:ext cx="4140460" cy="1737360"/>
          </a:xfrm>
          <a:prstGeom prst="roundRect">
            <a:avLst/>
          </a:prstGeom>
          <a:solidFill>
            <a:schemeClr val="accent2">
              <a:lumMod val="20000"/>
              <a:lumOff val="80000"/>
            </a:schemeClr>
          </a:solidFill>
        </p:spPr>
        <p:txBody>
          <a:bodyPr wrap="square" rtlCol="0">
            <a:spAutoFit/>
          </a:bodyPr>
          <a:lstStyle/>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p:txBody>
      </p:sp>
      <p:sp>
        <p:nvSpPr>
          <p:cNvPr id="23" name="Text Placeholder 2"/>
          <p:cNvSpPr txBox="1">
            <a:spLocks/>
          </p:cNvSpPr>
          <p:nvPr>
            <p:custDataLst>
              <p:tags r:id="rId8"/>
            </p:custDataLst>
          </p:nvPr>
        </p:nvSpPr>
        <p:spPr bwMode="auto">
          <a:xfrm>
            <a:off x="359532" y="3717031"/>
            <a:ext cx="4005645" cy="1737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0" fontAlgn="base" latinLnBrk="0" hangingPunct="0">
              <a:lnSpc>
                <a:spcPct val="100000"/>
              </a:lnSpc>
              <a:spcBef>
                <a:spcPts val="500"/>
              </a:spcBef>
              <a:spcAft>
                <a:spcPct val="0"/>
              </a:spcAft>
              <a:buClr>
                <a:schemeClr val="tx1"/>
              </a:buClr>
              <a:buSzPct val="120000"/>
              <a:tabLst/>
              <a:defRPr/>
            </a:pPr>
            <a:r>
              <a:rPr kumimoji="0" lang="en-US" sz="1200" i="0" u="none" strike="noStrike" kern="1200" cap="none" spc="0" normalizeH="0" baseline="0" noProof="0" dirty="0" smtClean="0">
                <a:ln>
                  <a:noFill/>
                </a:ln>
                <a:solidFill>
                  <a:schemeClr val="tx1"/>
                </a:solidFill>
                <a:effectLst/>
                <a:uLnTx/>
                <a:uFillTx/>
                <a:latin typeface="+mn-lt"/>
                <a:ea typeface="+mn-ea"/>
                <a:cs typeface="+mn-cs"/>
              </a:rPr>
              <a:t>A major shift in workforce demographics is taking place. Baby Boomers are retiring and Generation Ys (born between 1981 and 2000) are moving into their vacated roles with different expectations than</a:t>
            </a:r>
            <a:r>
              <a:rPr kumimoji="0" lang="en-US" sz="1200" i="0" u="none" strike="noStrike" kern="1200" cap="none" spc="0" normalizeH="0" noProof="0" dirty="0" smtClean="0">
                <a:ln>
                  <a:noFill/>
                </a:ln>
                <a:solidFill>
                  <a:schemeClr val="tx1"/>
                </a:solidFill>
                <a:effectLst/>
                <a:uLnTx/>
                <a:uFillTx/>
                <a:latin typeface="+mn-lt"/>
                <a:ea typeface="+mn-ea"/>
                <a:cs typeface="+mn-cs"/>
              </a:rPr>
              <a:t> their predecessors</a:t>
            </a:r>
            <a:r>
              <a:rPr kumimoji="0" lang="en-US" sz="1200" i="0" u="none" strike="noStrike" kern="1200" cap="none" spc="0" normalizeH="0" baseline="0" noProof="0" dirty="0" smtClean="0">
                <a:ln>
                  <a:noFill/>
                </a:ln>
                <a:solidFill>
                  <a:schemeClr val="tx1"/>
                </a:solidFill>
                <a:effectLst/>
                <a:uLnTx/>
                <a:uFillTx/>
                <a:latin typeface="+mn-lt"/>
                <a:ea typeface="+mn-ea"/>
                <a:cs typeface="+mn-cs"/>
              </a:rPr>
              <a:t>.</a:t>
            </a:r>
          </a:p>
          <a:p>
            <a:pPr marL="182880" marR="0" lvl="0" indent="-182880"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It is estimated that over the next 20 years, </a:t>
            </a:r>
            <a:r>
              <a:rPr kumimoji="0" lang="en-US" sz="1200" b="1" i="0" u="none" strike="noStrike" kern="1200" cap="none" spc="0" normalizeH="0" baseline="0" noProof="0" dirty="0" smtClean="0">
                <a:ln>
                  <a:noFill/>
                </a:ln>
                <a:solidFill>
                  <a:schemeClr val="tx1"/>
                </a:solidFill>
                <a:effectLst/>
                <a:uLnTx/>
                <a:uFillTx/>
                <a:latin typeface="+mn-lt"/>
                <a:ea typeface="+mn-ea"/>
                <a:cs typeface="+mn-cs"/>
              </a:rPr>
              <a:t>79 million Baby Boomers in the US will exit the workforce</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a:t>
            </a:r>
          </a:p>
          <a:p>
            <a:pPr marL="182880" indent="-182880" algn="l" eaLnBrk="0" hangingPunct="0">
              <a:spcBef>
                <a:spcPts val="500"/>
              </a:spcBef>
              <a:buClr>
                <a:schemeClr val="tx1"/>
              </a:buClr>
              <a:buSzPct val="120000"/>
              <a:defRPr/>
            </a:pPr>
            <a:r>
              <a:rPr lang="en-US" sz="1000" dirty="0" smtClean="0"/>
              <a:t>	Source: </a:t>
            </a:r>
            <a:r>
              <a:rPr lang="en-US" sz="1000" dirty="0" smtClean="0">
                <a:hlinkClick r:id="rId22"/>
              </a:rPr>
              <a:t>Frank Hawkins Kenan Institute of Private Enterprise</a:t>
            </a:r>
            <a:endParaRPr lang="en-US" sz="1000" dirty="0" smtClean="0"/>
          </a:p>
          <a:p>
            <a:pPr marL="182880" marR="0" lvl="0" indent="-182880"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8" name="TextBox 27"/>
          <p:cNvSpPr txBox="1"/>
          <p:nvPr>
            <p:custDataLst>
              <p:tags r:id="rId9"/>
            </p:custDataLst>
          </p:nvPr>
        </p:nvSpPr>
        <p:spPr>
          <a:xfrm>
            <a:off x="287524" y="3392996"/>
            <a:ext cx="3492388" cy="307777"/>
          </a:xfrm>
          <a:prstGeom prst="rect">
            <a:avLst/>
          </a:prstGeom>
          <a:noFill/>
        </p:spPr>
        <p:txBody>
          <a:bodyPr wrap="square" rtlCol="0">
            <a:spAutoFit/>
          </a:bodyPr>
          <a:lstStyle/>
          <a:p>
            <a:pPr algn="l"/>
            <a:r>
              <a:rPr lang="en-US" sz="1400" b="1" dirty="0" smtClean="0"/>
              <a:t>The workforce is changing.</a:t>
            </a:r>
            <a:endParaRPr lang="en-US" sz="1400" b="1" dirty="0"/>
          </a:p>
        </p:txBody>
      </p:sp>
      <p:sp>
        <p:nvSpPr>
          <p:cNvPr id="14" name="TextBox 33"/>
          <p:cNvSpPr txBox="1">
            <a:spLocks noChangeArrowheads="1"/>
          </p:cNvSpPr>
          <p:nvPr>
            <p:custDataLst>
              <p:tags r:id="rId10"/>
            </p:custDataLst>
          </p:nvPr>
        </p:nvSpPr>
        <p:spPr bwMode="auto">
          <a:xfrm>
            <a:off x="283549" y="5287355"/>
            <a:ext cx="454025" cy="769937"/>
          </a:xfrm>
          <a:prstGeom prst="rect">
            <a:avLst/>
          </a:prstGeom>
          <a:noFill/>
          <a:ln w="9525">
            <a:noFill/>
            <a:miter lim="800000"/>
            <a:headEnd/>
            <a:tailEnd/>
          </a:ln>
        </p:spPr>
        <p:txBody>
          <a:bodyPr>
            <a:spAutoFit/>
          </a:bodyPr>
          <a:lstStyle/>
          <a:p>
            <a:pPr defTabSz="912813"/>
            <a:r>
              <a:rPr lang="en-US" sz="4400" dirty="0">
                <a:solidFill>
                  <a:srgbClr val="948A54"/>
                </a:solidFill>
                <a:latin typeface="Georgia" pitchFamily="18" charset="0"/>
              </a:rPr>
              <a:t>“</a:t>
            </a:r>
          </a:p>
        </p:txBody>
      </p:sp>
      <p:sp>
        <p:nvSpPr>
          <p:cNvPr id="17" name="TextBox 34"/>
          <p:cNvSpPr txBox="1">
            <a:spLocks noChangeArrowheads="1"/>
          </p:cNvSpPr>
          <p:nvPr>
            <p:custDataLst>
              <p:tags r:id="rId11"/>
            </p:custDataLst>
          </p:nvPr>
        </p:nvSpPr>
        <p:spPr bwMode="auto">
          <a:xfrm>
            <a:off x="3917826" y="5647395"/>
            <a:ext cx="438150" cy="769937"/>
          </a:xfrm>
          <a:prstGeom prst="rect">
            <a:avLst/>
          </a:prstGeom>
          <a:noFill/>
          <a:ln w="9525">
            <a:noFill/>
            <a:miter lim="800000"/>
            <a:headEnd/>
            <a:tailEnd/>
          </a:ln>
        </p:spPr>
        <p:txBody>
          <a:bodyPr>
            <a:spAutoFit/>
          </a:bodyPr>
          <a:lstStyle/>
          <a:p>
            <a:pPr defTabSz="912813"/>
            <a:r>
              <a:rPr lang="en-US" sz="4400" dirty="0">
                <a:solidFill>
                  <a:srgbClr val="948A54"/>
                </a:solidFill>
                <a:latin typeface="Georgia" pitchFamily="18" charset="0"/>
              </a:rPr>
              <a:t>”</a:t>
            </a:r>
          </a:p>
        </p:txBody>
      </p:sp>
      <p:sp>
        <p:nvSpPr>
          <p:cNvPr id="20" name="TextBox 19"/>
          <p:cNvSpPr txBox="1"/>
          <p:nvPr>
            <p:custDataLst>
              <p:tags r:id="rId12"/>
            </p:custDataLst>
          </p:nvPr>
        </p:nvSpPr>
        <p:spPr>
          <a:xfrm>
            <a:off x="535577" y="5500474"/>
            <a:ext cx="3748391" cy="830997"/>
          </a:xfrm>
          <a:prstGeom prst="rect">
            <a:avLst/>
          </a:prstGeom>
          <a:noFill/>
        </p:spPr>
        <p:txBody>
          <a:bodyPr wrap="square" rtlCol="0">
            <a:spAutoFit/>
          </a:bodyPr>
          <a:lstStyle/>
          <a:p>
            <a:pPr lvl="0"/>
            <a:r>
              <a:rPr lang="en-US" sz="1200" i="1" dirty="0" smtClean="0">
                <a:latin typeface="+mj-lt"/>
              </a:rPr>
              <a:t>The 21</a:t>
            </a:r>
            <a:r>
              <a:rPr lang="en-US" sz="1200" i="1" baseline="30000" dirty="0" smtClean="0">
                <a:latin typeface="+mj-lt"/>
              </a:rPr>
              <a:t>st</a:t>
            </a:r>
            <a:r>
              <a:rPr lang="en-US" sz="1200" i="1" dirty="0" smtClean="0">
                <a:latin typeface="+mj-lt"/>
              </a:rPr>
              <a:t> century workforce bears little resemblance to the 20</a:t>
            </a:r>
            <a:r>
              <a:rPr lang="en-US" sz="1200" i="1" baseline="30000" dirty="0" smtClean="0">
                <a:latin typeface="+mj-lt"/>
              </a:rPr>
              <a:t>th</a:t>
            </a:r>
            <a:r>
              <a:rPr lang="en-US" sz="1200" i="1" dirty="0" smtClean="0">
                <a:latin typeface="+mj-lt"/>
              </a:rPr>
              <a:t> century’s [workforce].</a:t>
            </a:r>
            <a:endParaRPr lang="en-US" sz="1200" dirty="0" smtClean="0">
              <a:latin typeface="+mj-lt"/>
            </a:endParaRPr>
          </a:p>
          <a:p>
            <a:pPr lvl="0">
              <a:buNone/>
            </a:pPr>
            <a:r>
              <a:rPr lang="en-US" sz="1200" dirty="0" smtClean="0"/>
              <a:t>- Ellen Galinksy, president and co-founder of Families and Work Institute (FWI)</a:t>
            </a:r>
            <a:endParaRPr lang="en-US" sz="1200" dirty="0"/>
          </a:p>
        </p:txBody>
      </p:sp>
      <p:sp>
        <p:nvSpPr>
          <p:cNvPr id="21" name="TextBox 20"/>
          <p:cNvSpPr txBox="1"/>
          <p:nvPr>
            <p:custDataLst>
              <p:tags r:id="rId13"/>
            </p:custDataLst>
          </p:nvPr>
        </p:nvSpPr>
        <p:spPr>
          <a:xfrm>
            <a:off x="4644008" y="1460728"/>
            <a:ext cx="4206240" cy="1828800"/>
          </a:xfrm>
          <a:prstGeom prst="roundRect">
            <a:avLst/>
          </a:prstGeom>
          <a:solidFill>
            <a:schemeClr val="accent2">
              <a:lumMod val="20000"/>
              <a:lumOff val="80000"/>
            </a:schemeClr>
          </a:solidFill>
        </p:spPr>
        <p:txBody>
          <a:bodyPr wrap="square" rtlCol="0">
            <a:spAutoFit/>
          </a:bodyPr>
          <a:lstStyle/>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p:txBody>
      </p:sp>
      <p:sp>
        <p:nvSpPr>
          <p:cNvPr id="25" name="TextBox 24"/>
          <p:cNvSpPr txBox="1"/>
          <p:nvPr>
            <p:custDataLst>
              <p:tags r:id="rId14"/>
            </p:custDataLst>
          </p:nvPr>
        </p:nvSpPr>
        <p:spPr>
          <a:xfrm>
            <a:off x="4722244" y="1160748"/>
            <a:ext cx="3492388" cy="307777"/>
          </a:xfrm>
          <a:prstGeom prst="rect">
            <a:avLst/>
          </a:prstGeom>
          <a:noFill/>
        </p:spPr>
        <p:txBody>
          <a:bodyPr wrap="square" rtlCol="0">
            <a:spAutoFit/>
          </a:bodyPr>
          <a:lstStyle/>
          <a:p>
            <a:pPr algn="l"/>
            <a:r>
              <a:rPr lang="en-US" sz="1400" b="1" dirty="0" smtClean="0"/>
              <a:t>The nature of work is changing.</a:t>
            </a:r>
            <a:endParaRPr lang="en-US" sz="1400" b="1" dirty="0"/>
          </a:p>
        </p:txBody>
      </p:sp>
      <p:sp>
        <p:nvSpPr>
          <p:cNvPr id="27" name="Text Placeholder 2"/>
          <p:cNvSpPr txBox="1">
            <a:spLocks/>
          </p:cNvSpPr>
          <p:nvPr>
            <p:custDataLst>
              <p:tags r:id="rId15"/>
            </p:custDataLst>
          </p:nvPr>
        </p:nvSpPr>
        <p:spPr bwMode="auto">
          <a:xfrm>
            <a:off x="4686241" y="1505900"/>
            <a:ext cx="4206239" cy="1923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1" algn="l">
              <a:spcBef>
                <a:spcPts val="600"/>
              </a:spcBef>
            </a:pPr>
            <a:r>
              <a:rPr lang="en-US" sz="1200" dirty="0" smtClean="0"/>
              <a:t>The working world is much more knowledge-based than ever before. This has changed the way people work. </a:t>
            </a:r>
            <a:r>
              <a:rPr lang="en-US" sz="1200" b="1" dirty="0" smtClean="0"/>
              <a:t>Flexible work options are expected, </a:t>
            </a:r>
            <a:r>
              <a:rPr lang="en-US" sz="1200" dirty="0" smtClean="0"/>
              <a:t>and many employees don't need to be tethered to a workstation. </a:t>
            </a:r>
          </a:p>
          <a:p>
            <a:pPr marL="182880" lvl="1" indent="-182880" algn="l">
              <a:spcBef>
                <a:spcPts val="0"/>
              </a:spcBef>
              <a:buFont typeface="Arial" pitchFamily="34" charset="0"/>
              <a:buChar char="•"/>
            </a:pPr>
            <a:r>
              <a:rPr lang="en-US" sz="1200" dirty="0" smtClean="0"/>
              <a:t>Teleworking on a regular basis (one to two days per week) grew by 61% between 2005 and 2009, and the number of regular teleworkers is expected to increase 69% by 2016. </a:t>
            </a:r>
          </a:p>
          <a:p>
            <a:pPr marL="182880" lvl="1" indent="-182880" algn="l">
              <a:spcBef>
                <a:spcPts val="0"/>
              </a:spcBef>
            </a:pPr>
            <a:r>
              <a:rPr lang="en-US" sz="1000" dirty="0" smtClean="0"/>
              <a:t>	Source: </a:t>
            </a:r>
            <a:r>
              <a:rPr lang="en-US" sz="1000" dirty="0" smtClean="0">
                <a:hlinkClick r:id="rId23"/>
              </a:rPr>
              <a:t>Telework Research Network </a:t>
            </a:r>
            <a:endParaRPr lang="en-US" sz="1000" dirty="0" smtClean="0"/>
          </a:p>
        </p:txBody>
      </p:sp>
      <p:sp>
        <p:nvSpPr>
          <p:cNvPr id="29" name="TextBox 28"/>
          <p:cNvSpPr txBox="1"/>
          <p:nvPr>
            <p:custDataLst>
              <p:tags r:id="rId16"/>
            </p:custDataLst>
          </p:nvPr>
        </p:nvSpPr>
        <p:spPr>
          <a:xfrm>
            <a:off x="4650236" y="3670660"/>
            <a:ext cx="4206240" cy="2377440"/>
          </a:xfrm>
          <a:prstGeom prst="roundRect">
            <a:avLst/>
          </a:prstGeom>
          <a:solidFill>
            <a:schemeClr val="accent2">
              <a:lumMod val="20000"/>
              <a:lumOff val="80000"/>
            </a:schemeClr>
          </a:solidFill>
        </p:spPr>
        <p:txBody>
          <a:bodyPr wrap="square" rtlCol="0">
            <a:spAutoFit/>
          </a:bodyPr>
          <a:lstStyle/>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p:txBody>
      </p:sp>
      <p:sp>
        <p:nvSpPr>
          <p:cNvPr id="30" name="Text Placeholder 2"/>
          <p:cNvSpPr txBox="1">
            <a:spLocks/>
          </p:cNvSpPr>
          <p:nvPr>
            <p:custDataLst>
              <p:tags r:id="rId17"/>
            </p:custDataLst>
          </p:nvPr>
        </p:nvSpPr>
        <p:spPr bwMode="auto">
          <a:xfrm>
            <a:off x="4722244" y="3717032"/>
            <a:ext cx="4026220" cy="22983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0" fontAlgn="base" latinLnBrk="0" hangingPunct="0">
              <a:lnSpc>
                <a:spcPct val="100000"/>
              </a:lnSpc>
              <a:spcBef>
                <a:spcPts val="0"/>
              </a:spcBef>
              <a:spcAft>
                <a:spcPct val="0"/>
              </a:spcAft>
              <a:buClr>
                <a:schemeClr val="tx1"/>
              </a:buClr>
              <a:buSzPct val="120000"/>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The talent market is evolving into a </a:t>
            </a:r>
            <a:r>
              <a:rPr lang="en-US" sz="1200" dirty="0" smtClean="0">
                <a:latin typeface="+mn-lt"/>
              </a:rPr>
              <a:t>space</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in which </a:t>
            </a:r>
            <a:r>
              <a:rPr kumimoji="0" lang="en-US" sz="1200" b="1" i="0" u="none" strike="noStrike" kern="1200" cap="none" spc="0" normalizeH="0" baseline="0" noProof="0" dirty="0" smtClean="0">
                <a:ln>
                  <a:noFill/>
                </a:ln>
                <a:solidFill>
                  <a:schemeClr val="tx1"/>
                </a:solidFill>
                <a:effectLst/>
                <a:uLnTx/>
                <a:uFillTx/>
                <a:latin typeface="+mn-lt"/>
                <a:ea typeface="+mn-ea"/>
                <a:cs typeface="+mn-cs"/>
              </a:rPr>
              <a:t>the employer is the seller and the employee is the buyer.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As</a:t>
            </a:r>
            <a:r>
              <a:rPr kumimoji="0" lang="en-US" sz="1200" b="0" i="0" u="none" strike="noStrike" kern="1200" cap="none" spc="0" normalizeH="0" noProof="0" dirty="0" smtClean="0">
                <a:ln>
                  <a:noFill/>
                </a:ln>
                <a:solidFill>
                  <a:schemeClr val="tx1"/>
                </a:solidFill>
                <a:effectLst/>
                <a:uLnTx/>
                <a:uFillTx/>
                <a:latin typeface="+mn-lt"/>
                <a:ea typeface="+mn-ea"/>
                <a:cs typeface="+mn-cs"/>
              </a:rPr>
              <a:t> </a:t>
            </a:r>
            <a:r>
              <a:rPr lang="en-US" sz="1200" dirty="0" smtClean="0">
                <a:latin typeface="+mn-lt"/>
              </a:rPr>
              <a:t>the economy improves, t</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he fight for top talent continues. </a:t>
            </a:r>
          </a:p>
          <a:p>
            <a:pPr marL="182880" indent="-182880" algn="l" eaLnBrk="0" hangingPunct="0">
              <a:spcBef>
                <a:spcPts val="600"/>
              </a:spcBef>
              <a:buClr>
                <a:schemeClr val="tx1"/>
              </a:buClr>
              <a:buSzPct val="120000"/>
              <a:buFont typeface="Arial" pitchFamily="34" charset="0"/>
              <a:buChar char="•"/>
              <a:defRPr/>
            </a:pPr>
            <a:r>
              <a:rPr lang="en-US" sz="1200" b="1" dirty="0" smtClean="0"/>
              <a:t>32% of US workers are seriously considering leaving their organization</a:t>
            </a:r>
            <a:r>
              <a:rPr lang="en-US" sz="1200" dirty="0" smtClean="0"/>
              <a:t>, up from 23% in 2005. </a:t>
            </a:r>
            <a:r>
              <a:rPr lang="en-US" sz="1000" dirty="0" smtClean="0"/>
              <a:t>Source: </a:t>
            </a:r>
            <a:r>
              <a:rPr lang="en-US" sz="1000" dirty="0" smtClean="0">
                <a:hlinkClick r:id="rId24"/>
              </a:rPr>
              <a:t>Mercer press release, June 2011</a:t>
            </a:r>
            <a:endParaRPr lang="en-US" sz="1000" dirty="0" smtClean="0"/>
          </a:p>
          <a:p>
            <a:pPr marL="182880" indent="-182880" algn="l" eaLnBrk="0" hangingPunct="0">
              <a:spcBef>
                <a:spcPts val="600"/>
              </a:spcBef>
              <a:buClr>
                <a:schemeClr val="tx1"/>
              </a:buClr>
              <a:buSzPct val="120000"/>
              <a:buFont typeface="Arial" pitchFamily="34" charset="0"/>
              <a:buChar char="•"/>
              <a:defRPr/>
            </a:pPr>
            <a:r>
              <a:rPr lang="en-US" sz="1200" dirty="0" smtClean="0"/>
              <a:t>The Conference Board of Canada predicts a </a:t>
            </a:r>
            <a:r>
              <a:rPr lang="en-US" sz="1200" b="1" dirty="0" smtClean="0"/>
              <a:t>shortage of 1 million skilled workers by 2020 </a:t>
            </a:r>
            <a:r>
              <a:rPr lang="en-US" sz="1200" dirty="0" smtClean="0"/>
              <a:t>and 2.6 new jobs are expected to be created for every person entering the workforce. </a:t>
            </a:r>
          </a:p>
        </p:txBody>
      </p:sp>
      <p:sp>
        <p:nvSpPr>
          <p:cNvPr id="31" name="TextBox 30"/>
          <p:cNvSpPr txBox="1"/>
          <p:nvPr/>
        </p:nvSpPr>
        <p:spPr>
          <a:xfrm>
            <a:off x="4722244" y="3392996"/>
            <a:ext cx="3492388" cy="307777"/>
          </a:xfrm>
          <a:prstGeom prst="rect">
            <a:avLst/>
          </a:prstGeom>
          <a:noFill/>
        </p:spPr>
        <p:txBody>
          <a:bodyPr wrap="square" rtlCol="0">
            <a:spAutoFit/>
          </a:bodyPr>
          <a:lstStyle/>
          <a:p>
            <a:pPr algn="l"/>
            <a:r>
              <a:rPr lang="en-US" sz="1400" b="1" dirty="0" smtClean="0"/>
              <a:t>The talent market is changing.</a:t>
            </a:r>
            <a:endParaRPr lang="en-US" sz="1400" b="1" dirty="0"/>
          </a:p>
        </p:txBody>
      </p:sp>
      <p:pic>
        <p:nvPicPr>
          <p:cNvPr id="24" name="Picture 9">
            <a:hlinkClick r:id="rId25"/>
          </p:cNvPr>
          <p:cNvPicPr>
            <a:picLocks noChangeAspect="1" noChangeArrowheads="1"/>
          </p:cNvPicPr>
          <p:nvPr/>
        </p:nvPicPr>
        <p:blipFill>
          <a:blip r:embed="rId26"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 name="Object 100" hidden="1"/>
          <p:cNvGraphicFramePr>
            <a:graphicFrameLocks noChangeAspect="1"/>
          </p:cNvGraphicFramePr>
          <p:nvPr/>
        </p:nvGraphicFramePr>
        <p:xfrm>
          <a:off x="0" y="0"/>
          <a:ext cx="158750" cy="158750"/>
        </p:xfrm>
        <a:graphic>
          <a:graphicData uri="http://schemas.openxmlformats.org/presentationml/2006/ole">
            <p:oleObj spid="_x0000_s173058" name="think-cell Slide" r:id="rId16" imgW="360" imgH="360" progId="">
              <p:embed/>
            </p:oleObj>
          </a:graphicData>
        </a:graphic>
      </p:graphicFrame>
      <p:sp>
        <p:nvSpPr>
          <p:cNvPr id="2" name="Title 1"/>
          <p:cNvSpPr>
            <a:spLocks noGrp="1"/>
          </p:cNvSpPr>
          <p:nvPr>
            <p:ph type="title"/>
            <p:custDataLst>
              <p:tags r:id="rId2"/>
            </p:custDataLst>
          </p:nvPr>
        </p:nvSpPr>
        <p:spPr>
          <a:xfrm>
            <a:off x="251520" y="264585"/>
            <a:ext cx="8625780" cy="864096"/>
          </a:xfrm>
        </p:spPr>
        <p:txBody>
          <a:bodyPr/>
          <a:lstStyle/>
          <a:p>
            <a:pPr lvl="0"/>
            <a:r>
              <a:rPr lang="en-CA" dirty="0" smtClean="0">
                <a:ea typeface="ＭＳ Ｐゴシック" pitchFamily="28" charset="-128"/>
              </a:rPr>
              <a:t>Only 1 in 3 employees is engaged. Make </a:t>
            </a:r>
            <a:r>
              <a:rPr lang="en-US" dirty="0" smtClean="0"/>
              <a:t>employee engagement a priority in today’s working world </a:t>
            </a:r>
            <a:endParaRPr lang="en-US" dirty="0"/>
          </a:p>
        </p:txBody>
      </p:sp>
      <p:sp>
        <p:nvSpPr>
          <p:cNvPr id="52" name="Text Placeholder 2"/>
          <p:cNvSpPr>
            <a:spLocks noGrp="1"/>
          </p:cNvSpPr>
          <p:nvPr>
            <p:ph type="body" sz="quarter" idx="16"/>
            <p:custDataLst>
              <p:tags r:id="rId3"/>
            </p:custDataLst>
          </p:nvPr>
        </p:nvSpPr>
        <p:spPr>
          <a:xfrm>
            <a:off x="523727" y="1274733"/>
            <a:ext cx="7961212" cy="761457"/>
          </a:xfrm>
        </p:spPr>
        <p:txBody>
          <a:bodyPr/>
          <a:lstStyle/>
          <a:p>
            <a:pPr marL="0" indent="0">
              <a:buNone/>
            </a:pPr>
            <a:r>
              <a:rPr lang="en-US" sz="1400" i="1" dirty="0" smtClean="0">
                <a:latin typeface="+mj-lt"/>
              </a:rPr>
              <a:t>   Employee engagement is the degree to which employees are emotionally connected and committed to their organization and their role, exerting discretionary effort for the betterment of the organization.                                                                              -</a:t>
            </a:r>
            <a:r>
              <a:rPr lang="en-US" sz="1400" dirty="0" smtClean="0"/>
              <a:t> McLean &amp; Company</a:t>
            </a:r>
          </a:p>
          <a:p>
            <a:pPr>
              <a:buNone/>
            </a:pPr>
            <a:endParaRPr lang="en-US" sz="1400" i="1" dirty="0"/>
          </a:p>
        </p:txBody>
      </p:sp>
      <p:sp>
        <p:nvSpPr>
          <p:cNvPr id="105" name="TextBox 104"/>
          <p:cNvSpPr txBox="1"/>
          <p:nvPr>
            <p:custDataLst>
              <p:tags r:id="rId4"/>
            </p:custDataLst>
          </p:nvPr>
        </p:nvSpPr>
        <p:spPr>
          <a:xfrm>
            <a:off x="1388802" y="5300533"/>
            <a:ext cx="2823158" cy="246221"/>
          </a:xfrm>
          <a:prstGeom prst="rect">
            <a:avLst/>
          </a:prstGeom>
          <a:noFill/>
        </p:spPr>
        <p:txBody>
          <a:bodyPr wrap="square">
            <a:spAutoFit/>
          </a:bodyPr>
          <a:lstStyle/>
          <a:p>
            <a:pPr>
              <a:defRPr/>
            </a:pPr>
            <a:r>
              <a:rPr lang="en-US" sz="1000" dirty="0" smtClean="0">
                <a:latin typeface="+mn-lt"/>
              </a:rPr>
              <a:t>Source</a:t>
            </a:r>
            <a:r>
              <a:rPr lang="en-US" sz="1000" dirty="0">
                <a:latin typeface="+mn-lt"/>
              </a:rPr>
              <a:t>: </a:t>
            </a:r>
            <a:r>
              <a:rPr lang="en-US" sz="1000" dirty="0" smtClean="0">
                <a:latin typeface="+mn-lt"/>
                <a:hlinkClick r:id="" action="ppaction://noaction"/>
              </a:rPr>
              <a:t>McLean </a:t>
            </a:r>
            <a:r>
              <a:rPr lang="en-US" sz="1000" dirty="0">
                <a:latin typeface="+mn-lt"/>
                <a:hlinkClick r:id="" action="ppaction://noaction"/>
              </a:rPr>
              <a:t>&amp; </a:t>
            </a:r>
            <a:r>
              <a:rPr lang="en-US" sz="1000" dirty="0" smtClean="0">
                <a:latin typeface="+mn-lt"/>
                <a:hlinkClick r:id="" action="ppaction://noaction"/>
              </a:rPr>
              <a:t>Company</a:t>
            </a:r>
            <a:r>
              <a:rPr lang="en-US" sz="1000" dirty="0" smtClean="0">
                <a:latin typeface="+mn-lt"/>
              </a:rPr>
              <a:t>, 2011 – 2012</a:t>
            </a:r>
          </a:p>
        </p:txBody>
      </p:sp>
      <p:sp>
        <p:nvSpPr>
          <p:cNvPr id="106" name="TextBox 105"/>
          <p:cNvSpPr txBox="1"/>
          <p:nvPr>
            <p:custDataLst>
              <p:tags r:id="rId5"/>
            </p:custDataLst>
          </p:nvPr>
        </p:nvSpPr>
        <p:spPr>
          <a:xfrm>
            <a:off x="899592" y="5002983"/>
            <a:ext cx="3822263" cy="276999"/>
          </a:xfrm>
          <a:prstGeom prst="rect">
            <a:avLst/>
          </a:prstGeom>
          <a:noFill/>
        </p:spPr>
        <p:txBody>
          <a:bodyPr wrap="square">
            <a:spAutoFit/>
          </a:bodyPr>
          <a:lstStyle/>
          <a:p>
            <a:pPr algn="ctr">
              <a:defRPr/>
            </a:pPr>
            <a:r>
              <a:rPr lang="en-US" sz="1200" dirty="0">
                <a:latin typeface="+mn-lt"/>
              </a:rPr>
              <a:t>% of employee based at each engagement level</a:t>
            </a:r>
          </a:p>
        </p:txBody>
      </p:sp>
      <p:sp>
        <p:nvSpPr>
          <p:cNvPr id="136" name="TextBox 135"/>
          <p:cNvSpPr txBox="1"/>
          <p:nvPr/>
        </p:nvSpPr>
        <p:spPr>
          <a:xfrm>
            <a:off x="5174615" y="2600908"/>
            <a:ext cx="3249813" cy="3013591"/>
          </a:xfrm>
          <a:prstGeom prst="roundRect">
            <a:avLst/>
          </a:prstGeom>
          <a:solidFill>
            <a:schemeClr val="accent2">
              <a:lumMod val="20000"/>
              <a:lumOff val="80000"/>
            </a:schemeClr>
          </a:solidFill>
        </p:spPr>
        <p:txBody>
          <a:bodyPr wrap="square" rtlCol="0">
            <a:spAutoFit/>
          </a:bodyPr>
          <a:lstStyle/>
          <a:p>
            <a:pPr marL="182880" indent="-182880" algn="l">
              <a:spcBef>
                <a:spcPts val="600"/>
              </a:spcBef>
              <a:buFont typeface="Arial" pitchFamily="34" charset="0"/>
              <a:buChar char="•"/>
            </a:pPr>
            <a:r>
              <a:rPr lang="en-US" sz="1200" dirty="0" smtClean="0"/>
              <a:t>Only </a:t>
            </a:r>
            <a:r>
              <a:rPr lang="en-US" sz="1200" b="1" dirty="0" smtClean="0"/>
              <a:t>50% </a:t>
            </a:r>
            <a:r>
              <a:rPr lang="en-US" sz="1200" dirty="0" smtClean="0"/>
              <a:t>of employees agree that they regularly look forward to coming into work. </a:t>
            </a:r>
          </a:p>
          <a:p>
            <a:pPr marL="182880" indent="-182880" algn="l">
              <a:spcBef>
                <a:spcPts val="600"/>
              </a:spcBef>
              <a:buFont typeface="Arial" pitchFamily="34" charset="0"/>
              <a:buChar char="•"/>
            </a:pPr>
            <a:r>
              <a:rPr lang="en-US" sz="1200" dirty="0" smtClean="0"/>
              <a:t>Only </a:t>
            </a:r>
            <a:r>
              <a:rPr lang="en-US" sz="1200" b="1" dirty="0" smtClean="0"/>
              <a:t>56</a:t>
            </a:r>
            <a:r>
              <a:rPr lang="en-US" sz="1200" dirty="0" smtClean="0"/>
              <a:t>% of employees regularly talk about their job positively with friends and family.</a:t>
            </a:r>
          </a:p>
          <a:p>
            <a:pPr marL="182880" indent="-182880" algn="l">
              <a:spcBef>
                <a:spcPts val="600"/>
              </a:spcBef>
              <a:buFont typeface="Arial" pitchFamily="34" charset="0"/>
              <a:buChar char="•"/>
            </a:pPr>
            <a:r>
              <a:rPr lang="en-US" sz="1200" dirty="0" smtClean="0"/>
              <a:t>Although 71% of employees say they are committed to their organization,</a:t>
            </a:r>
            <a:r>
              <a:rPr lang="en-US" sz="1200" b="1" dirty="0" smtClean="0"/>
              <a:t> </a:t>
            </a:r>
            <a:r>
              <a:rPr lang="en-US" sz="1200" dirty="0" smtClean="0"/>
              <a:t>only </a:t>
            </a:r>
            <a:r>
              <a:rPr lang="en-US" sz="1200" b="1" dirty="0" smtClean="0"/>
              <a:t>39%</a:t>
            </a:r>
            <a:r>
              <a:rPr lang="en-US" sz="1200" dirty="0" smtClean="0"/>
              <a:t> say they would stay at their organization if they were offered a similar job at another organization with a 10% raise in pay.</a:t>
            </a:r>
          </a:p>
          <a:p>
            <a:pPr marL="182880" indent="-182880" algn="l">
              <a:spcBef>
                <a:spcPts val="600"/>
              </a:spcBef>
            </a:pPr>
            <a:r>
              <a:rPr lang="en-US" sz="1200" dirty="0" smtClean="0"/>
              <a:t>	</a:t>
            </a:r>
            <a:r>
              <a:rPr lang="en-US" sz="1000" dirty="0" smtClean="0"/>
              <a:t>Source: McLean &amp; Company, </a:t>
            </a:r>
            <a:r>
              <a:rPr lang="en-US" sz="1000" i="1" dirty="0" smtClean="0"/>
              <a:t>N= 2838</a:t>
            </a:r>
          </a:p>
        </p:txBody>
      </p:sp>
      <p:cxnSp>
        <p:nvCxnSpPr>
          <p:cNvPr id="137" name="Straight Connector 136"/>
          <p:cNvCxnSpPr/>
          <p:nvPr/>
        </p:nvCxnSpPr>
        <p:spPr>
          <a:xfrm rot="5400000">
            <a:off x="3455879" y="4140947"/>
            <a:ext cx="2952329" cy="0"/>
          </a:xfrm>
          <a:prstGeom prst="line">
            <a:avLst/>
          </a:prstGeom>
          <a:ln w="19050">
            <a:solidFill>
              <a:schemeClr val="tx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38" name="TextBox 137"/>
          <p:cNvSpPr txBox="1"/>
          <p:nvPr/>
        </p:nvSpPr>
        <p:spPr>
          <a:xfrm>
            <a:off x="595312" y="2181255"/>
            <a:ext cx="4012692" cy="523220"/>
          </a:xfrm>
          <a:prstGeom prst="rect">
            <a:avLst/>
          </a:prstGeom>
          <a:noFill/>
        </p:spPr>
        <p:txBody>
          <a:bodyPr wrap="square" rtlCol="0">
            <a:spAutoFit/>
          </a:bodyPr>
          <a:lstStyle/>
          <a:p>
            <a:r>
              <a:rPr lang="en-US" sz="1400" b="1" dirty="0" smtClean="0"/>
              <a:t>It’s likely that only 30 - 40% of employees at your organization are engaged.</a:t>
            </a:r>
            <a:endParaRPr lang="en-US" sz="1400" b="1" dirty="0"/>
          </a:p>
        </p:txBody>
      </p:sp>
      <p:sp>
        <p:nvSpPr>
          <p:cNvPr id="139" name="TextBox 138"/>
          <p:cNvSpPr txBox="1"/>
          <p:nvPr/>
        </p:nvSpPr>
        <p:spPr>
          <a:xfrm>
            <a:off x="5184068" y="2348880"/>
            <a:ext cx="2304256" cy="307777"/>
          </a:xfrm>
          <a:prstGeom prst="rect">
            <a:avLst/>
          </a:prstGeom>
          <a:noFill/>
        </p:spPr>
        <p:txBody>
          <a:bodyPr wrap="square" rtlCol="0">
            <a:spAutoFit/>
          </a:bodyPr>
          <a:lstStyle/>
          <a:p>
            <a:pPr algn="l"/>
            <a:r>
              <a:rPr lang="en-US" sz="1400" b="1" dirty="0" smtClean="0"/>
              <a:t>The impact:</a:t>
            </a:r>
            <a:endParaRPr lang="en-US" sz="1400" b="1" dirty="0"/>
          </a:p>
        </p:txBody>
      </p:sp>
      <p:sp>
        <p:nvSpPr>
          <p:cNvPr id="140" name="TextBox 139"/>
          <p:cNvSpPr txBox="1"/>
          <p:nvPr/>
        </p:nvSpPr>
        <p:spPr>
          <a:xfrm>
            <a:off x="323528" y="5580236"/>
            <a:ext cx="4500500" cy="646331"/>
          </a:xfrm>
          <a:prstGeom prst="rect">
            <a:avLst/>
          </a:prstGeom>
          <a:noFill/>
        </p:spPr>
        <p:txBody>
          <a:bodyPr wrap="square" rtlCol="0">
            <a:spAutoFit/>
          </a:bodyPr>
          <a:lstStyle/>
          <a:p>
            <a:r>
              <a:rPr lang="en-US" sz="1200" i="1" dirty="0" smtClean="0"/>
              <a:t>An organization’s employee engagement level is calculated by adding together the percentage of actively engaged and engaged employees.</a:t>
            </a:r>
            <a:endParaRPr lang="en-US" sz="1200" i="1" dirty="0"/>
          </a:p>
        </p:txBody>
      </p:sp>
      <p:pic>
        <p:nvPicPr>
          <p:cNvPr id="55" name="Picture 54" descr="quote2.wmf"/>
          <p:cNvPicPr>
            <a:picLocks noChangeAspect="1"/>
          </p:cNvPicPr>
          <p:nvPr/>
        </p:nvPicPr>
        <p:blipFill>
          <a:blip r:embed="rId17" cstate="print"/>
          <a:stretch>
            <a:fillRect/>
          </a:stretch>
        </p:blipFill>
        <p:spPr>
          <a:xfrm>
            <a:off x="7602579" y="1801005"/>
            <a:ext cx="336701" cy="240501"/>
          </a:xfrm>
          <a:prstGeom prst="rect">
            <a:avLst/>
          </a:prstGeom>
        </p:spPr>
      </p:pic>
      <p:pic>
        <p:nvPicPr>
          <p:cNvPr id="56" name="Picture 55" descr="quote1.wmf"/>
          <p:cNvPicPr>
            <a:picLocks noChangeAspect="1"/>
          </p:cNvPicPr>
          <p:nvPr/>
        </p:nvPicPr>
        <p:blipFill>
          <a:blip r:embed="rId18" cstate="print"/>
          <a:stretch>
            <a:fillRect/>
          </a:stretch>
        </p:blipFill>
        <p:spPr>
          <a:xfrm>
            <a:off x="328408" y="1274733"/>
            <a:ext cx="336701" cy="240501"/>
          </a:xfrm>
          <a:prstGeom prst="rect">
            <a:avLst/>
          </a:prstGeom>
        </p:spPr>
      </p:pic>
      <p:pic>
        <p:nvPicPr>
          <p:cNvPr id="53" name="Picture 9">
            <a:hlinkClick r:id="rId19"/>
          </p:cNvPr>
          <p:cNvPicPr>
            <a:picLocks noChangeAspect="1" noChangeArrowheads="1"/>
          </p:cNvPicPr>
          <p:nvPr/>
        </p:nvPicPr>
        <p:blipFill>
          <a:blip r:embed="rId20" cstate="print"/>
          <a:srcRect/>
          <a:stretch>
            <a:fillRect/>
          </a:stretch>
        </p:blipFill>
        <p:spPr bwMode="auto">
          <a:xfrm>
            <a:off x="0" y="6419850"/>
            <a:ext cx="9144000" cy="438150"/>
          </a:xfrm>
          <a:prstGeom prst="rect">
            <a:avLst/>
          </a:prstGeom>
          <a:noFill/>
          <a:ln w="9525">
            <a:noFill/>
            <a:miter lim="800000"/>
            <a:headEnd/>
            <a:tailEnd/>
          </a:ln>
        </p:spPr>
      </p:pic>
      <p:sp>
        <p:nvSpPr>
          <p:cNvPr id="54" name="Rectangle 53"/>
          <p:cNvSpPr/>
          <p:nvPr>
            <p:custDataLst>
              <p:tags r:id="rId6"/>
            </p:custDataLst>
          </p:nvPr>
        </p:nvSpPr>
        <p:spPr>
          <a:xfrm>
            <a:off x="251520" y="2673142"/>
            <a:ext cx="1121216" cy="46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200" dirty="0" smtClean="0">
                <a:solidFill>
                  <a:schemeClr val="tx1"/>
                </a:solidFill>
              </a:rPr>
              <a:t>Engaged</a:t>
            </a:r>
            <a:endParaRPr lang="en-US" sz="1200" dirty="0">
              <a:solidFill>
                <a:schemeClr val="tx1"/>
              </a:solidFill>
            </a:endParaRPr>
          </a:p>
        </p:txBody>
      </p:sp>
      <p:sp>
        <p:nvSpPr>
          <p:cNvPr id="57" name="Rectangle 56"/>
          <p:cNvSpPr/>
          <p:nvPr>
            <p:custDataLst>
              <p:tags r:id="rId7"/>
            </p:custDataLst>
          </p:nvPr>
        </p:nvSpPr>
        <p:spPr>
          <a:xfrm>
            <a:off x="251520" y="3178525"/>
            <a:ext cx="1121216" cy="46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200" dirty="0" smtClean="0">
                <a:solidFill>
                  <a:schemeClr val="tx1"/>
                </a:solidFill>
              </a:rPr>
              <a:t>Almost Engaged</a:t>
            </a:r>
            <a:endParaRPr lang="en-US" sz="1200" dirty="0">
              <a:solidFill>
                <a:schemeClr val="tx1"/>
              </a:solidFill>
            </a:endParaRPr>
          </a:p>
        </p:txBody>
      </p:sp>
      <p:sp>
        <p:nvSpPr>
          <p:cNvPr id="58" name="Rectangle 57"/>
          <p:cNvSpPr/>
          <p:nvPr>
            <p:custDataLst>
              <p:tags r:id="rId8"/>
            </p:custDataLst>
          </p:nvPr>
        </p:nvSpPr>
        <p:spPr>
          <a:xfrm>
            <a:off x="251520" y="3646577"/>
            <a:ext cx="1121216" cy="46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200" dirty="0" smtClean="0">
                <a:solidFill>
                  <a:schemeClr val="tx1"/>
                </a:solidFill>
              </a:rPr>
              <a:t>Indifferent</a:t>
            </a:r>
            <a:endParaRPr lang="en-US" sz="1200" dirty="0">
              <a:solidFill>
                <a:schemeClr val="tx1"/>
              </a:solidFill>
            </a:endParaRPr>
          </a:p>
        </p:txBody>
      </p:sp>
      <p:sp>
        <p:nvSpPr>
          <p:cNvPr id="59" name="Rectangle 58"/>
          <p:cNvSpPr/>
          <p:nvPr>
            <p:custDataLst>
              <p:tags r:id="rId9"/>
            </p:custDataLst>
          </p:nvPr>
        </p:nvSpPr>
        <p:spPr>
          <a:xfrm>
            <a:off x="251520" y="4097149"/>
            <a:ext cx="1121216" cy="46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200" dirty="0" smtClean="0">
                <a:solidFill>
                  <a:schemeClr val="tx1"/>
                </a:solidFill>
              </a:rPr>
              <a:t>Disengaged</a:t>
            </a:r>
            <a:endParaRPr lang="en-US" sz="1200" dirty="0">
              <a:solidFill>
                <a:schemeClr val="tx1"/>
              </a:solidFill>
            </a:endParaRPr>
          </a:p>
        </p:txBody>
      </p:sp>
      <p:sp>
        <p:nvSpPr>
          <p:cNvPr id="60" name="AutoShape 2"/>
          <p:cNvSpPr>
            <a:spLocks noChangeAspect="1" noChangeArrowheads="1" noTextEdit="1"/>
          </p:cNvSpPr>
          <p:nvPr/>
        </p:nvSpPr>
        <p:spPr bwMode="auto">
          <a:xfrm>
            <a:off x="1136774" y="2564904"/>
            <a:ext cx="3651250" cy="19049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61" name="Rectangle 4"/>
          <p:cNvSpPr>
            <a:spLocks noChangeArrowheads="1"/>
          </p:cNvSpPr>
          <p:nvPr/>
        </p:nvSpPr>
        <p:spPr bwMode="auto">
          <a:xfrm>
            <a:off x="1367644" y="2846202"/>
            <a:ext cx="2206625" cy="258763"/>
          </a:xfrm>
          <a:prstGeom prst="rect">
            <a:avLst/>
          </a:prstGeom>
          <a:solidFill>
            <a:srgbClr val="243F54"/>
          </a:solidFill>
          <a:ln w="7">
            <a:solidFill>
              <a:srgbClr val="25406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62" name="Rectangle 5"/>
          <p:cNvSpPr>
            <a:spLocks noChangeArrowheads="1"/>
          </p:cNvSpPr>
          <p:nvPr/>
        </p:nvSpPr>
        <p:spPr bwMode="auto">
          <a:xfrm>
            <a:off x="1385143" y="3312927"/>
            <a:ext cx="1890713" cy="258763"/>
          </a:xfrm>
          <a:prstGeom prst="rect">
            <a:avLst/>
          </a:prstGeom>
          <a:solidFill>
            <a:srgbClr val="243F54"/>
          </a:solidFill>
          <a:ln w="7">
            <a:solidFill>
              <a:srgbClr val="25406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63" name="Rectangle 6"/>
          <p:cNvSpPr>
            <a:spLocks noChangeArrowheads="1"/>
          </p:cNvSpPr>
          <p:nvPr/>
        </p:nvSpPr>
        <p:spPr bwMode="auto">
          <a:xfrm>
            <a:off x="1367644" y="3781239"/>
            <a:ext cx="1266825" cy="279397"/>
          </a:xfrm>
          <a:prstGeom prst="rect">
            <a:avLst/>
          </a:prstGeom>
          <a:solidFill>
            <a:srgbClr val="243F54"/>
          </a:solidFill>
          <a:ln w="7">
            <a:solidFill>
              <a:srgbClr val="25406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64" name="Rectangle 7"/>
          <p:cNvSpPr>
            <a:spLocks noChangeArrowheads="1"/>
          </p:cNvSpPr>
          <p:nvPr/>
        </p:nvSpPr>
        <p:spPr bwMode="auto">
          <a:xfrm>
            <a:off x="1367644" y="4247964"/>
            <a:ext cx="1889126" cy="272236"/>
          </a:xfrm>
          <a:prstGeom prst="rect">
            <a:avLst/>
          </a:prstGeom>
          <a:solidFill>
            <a:srgbClr val="243F54"/>
          </a:solidFill>
          <a:ln w="7">
            <a:solidFill>
              <a:srgbClr val="25406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65" name="Line 8"/>
          <p:cNvSpPr>
            <a:spLocks noChangeShapeType="1"/>
          </p:cNvSpPr>
          <p:nvPr/>
        </p:nvSpPr>
        <p:spPr bwMode="auto">
          <a:xfrm>
            <a:off x="1368549" y="4614677"/>
            <a:ext cx="3155950" cy="1588"/>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6" name="Line 9"/>
          <p:cNvSpPr>
            <a:spLocks noChangeShapeType="1"/>
          </p:cNvSpPr>
          <p:nvPr/>
        </p:nvSpPr>
        <p:spPr bwMode="auto">
          <a:xfrm flipV="1">
            <a:off x="1369151" y="4614675"/>
            <a:ext cx="985"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7" name="Line 10"/>
          <p:cNvSpPr>
            <a:spLocks noChangeShapeType="1"/>
          </p:cNvSpPr>
          <p:nvPr/>
        </p:nvSpPr>
        <p:spPr bwMode="auto">
          <a:xfrm flipV="1">
            <a:off x="1686049"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8" name="Line 11"/>
          <p:cNvSpPr>
            <a:spLocks noChangeShapeType="1"/>
          </p:cNvSpPr>
          <p:nvPr/>
        </p:nvSpPr>
        <p:spPr bwMode="auto">
          <a:xfrm flipV="1">
            <a:off x="2001962"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9" name="Line 12"/>
          <p:cNvSpPr>
            <a:spLocks noChangeShapeType="1"/>
          </p:cNvSpPr>
          <p:nvPr/>
        </p:nvSpPr>
        <p:spPr bwMode="auto">
          <a:xfrm flipV="1">
            <a:off x="2319462"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0" name="Line 13"/>
          <p:cNvSpPr>
            <a:spLocks noChangeShapeType="1"/>
          </p:cNvSpPr>
          <p:nvPr/>
        </p:nvSpPr>
        <p:spPr bwMode="auto">
          <a:xfrm flipV="1">
            <a:off x="2635374"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1" name="Line 14"/>
          <p:cNvSpPr>
            <a:spLocks noChangeShapeType="1"/>
          </p:cNvSpPr>
          <p:nvPr/>
        </p:nvSpPr>
        <p:spPr bwMode="auto">
          <a:xfrm flipV="1">
            <a:off x="2951287"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2" name="Line 15"/>
          <p:cNvSpPr>
            <a:spLocks noChangeShapeType="1"/>
          </p:cNvSpPr>
          <p:nvPr/>
        </p:nvSpPr>
        <p:spPr bwMode="auto">
          <a:xfrm flipV="1">
            <a:off x="3257674"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 name="Line 16"/>
          <p:cNvSpPr>
            <a:spLocks noChangeShapeType="1"/>
          </p:cNvSpPr>
          <p:nvPr/>
        </p:nvSpPr>
        <p:spPr bwMode="auto">
          <a:xfrm flipV="1">
            <a:off x="3575174"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4" name="Line 17"/>
          <p:cNvSpPr>
            <a:spLocks noChangeShapeType="1"/>
          </p:cNvSpPr>
          <p:nvPr/>
        </p:nvSpPr>
        <p:spPr bwMode="auto">
          <a:xfrm flipV="1">
            <a:off x="3891087"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5" name="Line 18"/>
          <p:cNvSpPr>
            <a:spLocks noChangeShapeType="1"/>
          </p:cNvSpPr>
          <p:nvPr/>
        </p:nvSpPr>
        <p:spPr bwMode="auto">
          <a:xfrm flipV="1">
            <a:off x="4206999"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6" name="Line 19"/>
          <p:cNvSpPr>
            <a:spLocks noChangeShapeType="1"/>
          </p:cNvSpPr>
          <p:nvPr/>
        </p:nvSpPr>
        <p:spPr bwMode="auto">
          <a:xfrm flipV="1">
            <a:off x="4524499"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7" name="Line 20"/>
          <p:cNvSpPr>
            <a:spLocks noChangeShapeType="1"/>
          </p:cNvSpPr>
          <p:nvPr/>
        </p:nvSpPr>
        <p:spPr bwMode="auto">
          <a:xfrm>
            <a:off x="1369151" y="2744602"/>
            <a:ext cx="985" cy="1870075"/>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8" name="Rectangle 21"/>
          <p:cNvSpPr>
            <a:spLocks noChangeArrowheads="1"/>
          </p:cNvSpPr>
          <p:nvPr/>
        </p:nvSpPr>
        <p:spPr bwMode="auto">
          <a:xfrm>
            <a:off x="1372736" y="4736914"/>
            <a:ext cx="143451" cy="1692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0</a:t>
            </a:r>
            <a:endParaRPr kumimoji="0" lang="en-US" sz="1800" b="0" i="0" u="none" strike="noStrike" cap="none" normalizeH="0" baseline="0" dirty="0" smtClean="0">
              <a:ln>
                <a:noFill/>
              </a:ln>
              <a:solidFill>
                <a:schemeClr val="tx1"/>
              </a:solidFill>
              <a:effectLst/>
              <a:latin typeface="Arial" pitchFamily="34" charset="0"/>
            </a:endParaRPr>
          </a:p>
        </p:txBody>
      </p:sp>
      <p:sp>
        <p:nvSpPr>
          <p:cNvPr id="79" name="Rectangle 22"/>
          <p:cNvSpPr>
            <a:spLocks noChangeArrowheads="1"/>
          </p:cNvSpPr>
          <p:nvPr/>
        </p:nvSpPr>
        <p:spPr bwMode="auto">
          <a:xfrm>
            <a:off x="1632074" y="4736914"/>
            <a:ext cx="200025"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5</a:t>
            </a:r>
            <a:endParaRPr kumimoji="0" lang="en-US" sz="1800" b="0" i="0" u="none" strike="noStrike" cap="none" normalizeH="0" baseline="0" dirty="0" smtClean="0">
              <a:ln>
                <a:noFill/>
              </a:ln>
              <a:solidFill>
                <a:schemeClr val="tx1"/>
              </a:solidFill>
              <a:effectLst/>
              <a:latin typeface="Arial" pitchFamily="34" charset="0"/>
            </a:endParaRPr>
          </a:p>
        </p:txBody>
      </p:sp>
      <p:sp>
        <p:nvSpPr>
          <p:cNvPr id="80" name="Rectangle 23"/>
          <p:cNvSpPr>
            <a:spLocks noChangeArrowheads="1"/>
          </p:cNvSpPr>
          <p:nvPr/>
        </p:nvSpPr>
        <p:spPr bwMode="auto">
          <a:xfrm>
            <a:off x="1897187" y="4736914"/>
            <a:ext cx="306388"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10</a:t>
            </a:r>
            <a:endParaRPr kumimoji="0" lang="en-US" sz="1800" b="0" i="0" u="none" strike="noStrike" cap="none" normalizeH="0" baseline="0" dirty="0" smtClean="0">
              <a:ln>
                <a:noFill/>
              </a:ln>
              <a:solidFill>
                <a:schemeClr val="tx1"/>
              </a:solidFill>
              <a:effectLst/>
              <a:latin typeface="Arial" pitchFamily="34" charset="0"/>
            </a:endParaRPr>
          </a:p>
        </p:txBody>
      </p:sp>
      <p:sp>
        <p:nvSpPr>
          <p:cNvPr id="81" name="Rectangle 24"/>
          <p:cNvSpPr>
            <a:spLocks noChangeArrowheads="1"/>
          </p:cNvSpPr>
          <p:nvPr/>
        </p:nvSpPr>
        <p:spPr bwMode="auto">
          <a:xfrm>
            <a:off x="2213099" y="4736914"/>
            <a:ext cx="306388"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15</a:t>
            </a:r>
            <a:endParaRPr kumimoji="0" lang="en-US" sz="1800" b="0" i="0" u="none" strike="noStrike" cap="none" normalizeH="0" baseline="0" dirty="0" smtClean="0">
              <a:ln>
                <a:noFill/>
              </a:ln>
              <a:solidFill>
                <a:schemeClr val="tx1"/>
              </a:solidFill>
              <a:effectLst/>
              <a:latin typeface="Arial" pitchFamily="34" charset="0"/>
            </a:endParaRPr>
          </a:p>
        </p:txBody>
      </p:sp>
      <p:sp>
        <p:nvSpPr>
          <p:cNvPr id="82" name="Rectangle 25"/>
          <p:cNvSpPr>
            <a:spLocks noChangeArrowheads="1"/>
          </p:cNvSpPr>
          <p:nvPr/>
        </p:nvSpPr>
        <p:spPr bwMode="auto">
          <a:xfrm>
            <a:off x="2529012" y="4736914"/>
            <a:ext cx="306388"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20</a:t>
            </a:r>
            <a:endParaRPr kumimoji="0" lang="en-US" sz="1800" b="0" i="0" u="none" strike="noStrike" cap="none" normalizeH="0" baseline="0" dirty="0" smtClean="0">
              <a:ln>
                <a:noFill/>
              </a:ln>
              <a:solidFill>
                <a:schemeClr val="tx1"/>
              </a:solidFill>
              <a:effectLst/>
              <a:latin typeface="Arial" pitchFamily="34" charset="0"/>
            </a:endParaRPr>
          </a:p>
        </p:txBody>
      </p:sp>
      <p:sp>
        <p:nvSpPr>
          <p:cNvPr id="83" name="Rectangle 26"/>
          <p:cNvSpPr>
            <a:spLocks noChangeArrowheads="1"/>
          </p:cNvSpPr>
          <p:nvPr/>
        </p:nvSpPr>
        <p:spPr bwMode="auto">
          <a:xfrm>
            <a:off x="2846512" y="4736914"/>
            <a:ext cx="306388"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25</a:t>
            </a:r>
            <a:endParaRPr kumimoji="0" lang="en-US" sz="1800" b="0" i="0" u="none" strike="noStrike" cap="none" normalizeH="0" baseline="0" dirty="0" smtClean="0">
              <a:ln>
                <a:noFill/>
              </a:ln>
              <a:solidFill>
                <a:schemeClr val="tx1"/>
              </a:solidFill>
              <a:effectLst/>
              <a:latin typeface="Arial" pitchFamily="34" charset="0"/>
            </a:endParaRPr>
          </a:p>
        </p:txBody>
      </p:sp>
      <p:sp>
        <p:nvSpPr>
          <p:cNvPr id="84" name="Rectangle 27"/>
          <p:cNvSpPr>
            <a:spLocks noChangeArrowheads="1"/>
          </p:cNvSpPr>
          <p:nvPr/>
        </p:nvSpPr>
        <p:spPr bwMode="auto">
          <a:xfrm>
            <a:off x="3152899" y="4736914"/>
            <a:ext cx="306388"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30</a:t>
            </a:r>
            <a:endParaRPr kumimoji="0" lang="en-US" sz="1800" b="0" i="0" u="none" strike="noStrike" cap="none" normalizeH="0" baseline="0" dirty="0" smtClean="0">
              <a:ln>
                <a:noFill/>
              </a:ln>
              <a:solidFill>
                <a:schemeClr val="tx1"/>
              </a:solidFill>
              <a:effectLst/>
              <a:latin typeface="Arial" pitchFamily="34" charset="0"/>
            </a:endParaRPr>
          </a:p>
        </p:txBody>
      </p:sp>
      <p:sp>
        <p:nvSpPr>
          <p:cNvPr id="85" name="Rectangle 28"/>
          <p:cNvSpPr>
            <a:spLocks noChangeArrowheads="1"/>
          </p:cNvSpPr>
          <p:nvPr/>
        </p:nvSpPr>
        <p:spPr bwMode="auto">
          <a:xfrm>
            <a:off x="3468812" y="4736914"/>
            <a:ext cx="306388"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35</a:t>
            </a:r>
            <a:endParaRPr kumimoji="0" lang="en-US" sz="1800" b="0" i="0" u="none" strike="noStrike" cap="none" normalizeH="0" baseline="0" dirty="0" smtClean="0">
              <a:ln>
                <a:noFill/>
              </a:ln>
              <a:solidFill>
                <a:schemeClr val="tx1"/>
              </a:solidFill>
              <a:effectLst/>
              <a:latin typeface="Arial" pitchFamily="34" charset="0"/>
            </a:endParaRPr>
          </a:p>
        </p:txBody>
      </p:sp>
      <p:sp>
        <p:nvSpPr>
          <p:cNvPr id="86" name="Rectangle 29"/>
          <p:cNvSpPr>
            <a:spLocks noChangeArrowheads="1"/>
          </p:cNvSpPr>
          <p:nvPr/>
        </p:nvSpPr>
        <p:spPr bwMode="auto">
          <a:xfrm>
            <a:off x="3784724" y="4736914"/>
            <a:ext cx="306388"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40</a:t>
            </a:r>
            <a:endParaRPr kumimoji="0" lang="en-US" sz="1800" b="0" i="0" u="none" strike="noStrike" cap="none" normalizeH="0" baseline="0" dirty="0" smtClean="0">
              <a:ln>
                <a:noFill/>
              </a:ln>
              <a:solidFill>
                <a:schemeClr val="tx1"/>
              </a:solidFill>
              <a:effectLst/>
              <a:latin typeface="Arial" pitchFamily="34" charset="0"/>
            </a:endParaRPr>
          </a:p>
        </p:txBody>
      </p:sp>
      <p:sp>
        <p:nvSpPr>
          <p:cNvPr id="87" name="Rectangle 30"/>
          <p:cNvSpPr>
            <a:spLocks noChangeArrowheads="1"/>
          </p:cNvSpPr>
          <p:nvPr/>
        </p:nvSpPr>
        <p:spPr bwMode="auto">
          <a:xfrm>
            <a:off x="4102224" y="4736914"/>
            <a:ext cx="306388"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45</a:t>
            </a:r>
            <a:endParaRPr kumimoji="0" lang="en-US" sz="1800" b="0" i="0" u="none" strike="noStrike" cap="none" normalizeH="0" baseline="0" dirty="0" smtClean="0">
              <a:ln>
                <a:noFill/>
              </a:ln>
              <a:solidFill>
                <a:schemeClr val="tx1"/>
              </a:solidFill>
              <a:effectLst/>
              <a:latin typeface="Arial" pitchFamily="34" charset="0"/>
            </a:endParaRPr>
          </a:p>
        </p:txBody>
      </p:sp>
      <p:sp>
        <p:nvSpPr>
          <p:cNvPr id="88" name="Rectangle 31"/>
          <p:cNvSpPr>
            <a:spLocks noChangeArrowheads="1"/>
          </p:cNvSpPr>
          <p:nvPr/>
        </p:nvSpPr>
        <p:spPr bwMode="auto">
          <a:xfrm>
            <a:off x="4418137" y="4736914"/>
            <a:ext cx="306388"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50</a:t>
            </a:r>
            <a:endParaRPr kumimoji="0" lang="en-US" sz="1800" b="0" i="0" u="none" strike="noStrike" cap="none" normalizeH="0" baseline="0" dirty="0" smtClean="0">
              <a:ln>
                <a:noFill/>
              </a:ln>
              <a:solidFill>
                <a:schemeClr val="tx1"/>
              </a:solidFill>
              <a:effectLst/>
              <a:latin typeface="Arial" pitchFamily="34" charset="0"/>
            </a:endParaRPr>
          </a:p>
        </p:txBody>
      </p:sp>
      <p:sp>
        <p:nvSpPr>
          <p:cNvPr id="89" name="TextBox 88"/>
          <p:cNvSpPr txBox="1"/>
          <p:nvPr>
            <p:custDataLst>
              <p:tags r:id="rId10"/>
            </p:custDataLst>
          </p:nvPr>
        </p:nvSpPr>
        <p:spPr>
          <a:xfrm>
            <a:off x="1427212" y="3294691"/>
            <a:ext cx="1806575" cy="276999"/>
          </a:xfrm>
          <a:prstGeom prst="rect">
            <a:avLst/>
          </a:prstGeom>
          <a:noFill/>
        </p:spPr>
        <p:txBody>
          <a:bodyPr>
            <a:spAutoFit/>
          </a:bodyPr>
          <a:lstStyle/>
          <a:p>
            <a:pPr algn="ctr">
              <a:defRPr/>
            </a:pPr>
            <a:r>
              <a:rPr lang="en-US" sz="1200" dirty="0" smtClean="0">
                <a:solidFill>
                  <a:schemeClr val="bg1"/>
                </a:solidFill>
                <a:latin typeface="+mn-lt"/>
                <a:ea typeface="ＭＳ Ｐゴシック" pitchFamily="28" charset="-128"/>
              </a:rPr>
              <a:t>20 – 30%</a:t>
            </a:r>
            <a:endParaRPr lang="en-US" sz="1200" dirty="0">
              <a:solidFill>
                <a:schemeClr val="bg1"/>
              </a:solidFill>
              <a:latin typeface="+mn-lt"/>
              <a:ea typeface="ＭＳ Ｐゴシック" pitchFamily="28" charset="-128"/>
            </a:endParaRPr>
          </a:p>
        </p:txBody>
      </p:sp>
      <p:sp>
        <p:nvSpPr>
          <p:cNvPr id="90" name="TextBox 89"/>
          <p:cNvSpPr txBox="1"/>
          <p:nvPr>
            <p:custDataLst>
              <p:tags r:id="rId11"/>
            </p:custDataLst>
          </p:nvPr>
        </p:nvSpPr>
        <p:spPr>
          <a:xfrm>
            <a:off x="1557288" y="2844792"/>
            <a:ext cx="1806575" cy="276999"/>
          </a:xfrm>
          <a:prstGeom prst="rect">
            <a:avLst/>
          </a:prstGeom>
          <a:noFill/>
        </p:spPr>
        <p:txBody>
          <a:bodyPr>
            <a:spAutoFit/>
          </a:bodyPr>
          <a:lstStyle/>
          <a:p>
            <a:pPr algn="ctr">
              <a:defRPr/>
            </a:pPr>
            <a:r>
              <a:rPr lang="en-US" sz="1200" dirty="0" smtClean="0">
                <a:solidFill>
                  <a:schemeClr val="bg1"/>
                </a:solidFill>
                <a:latin typeface="+mn-lt"/>
                <a:ea typeface="ＭＳ Ｐゴシック" pitchFamily="28" charset="-128"/>
              </a:rPr>
              <a:t>25 –35</a:t>
            </a:r>
            <a:r>
              <a:rPr lang="en-US" sz="1200" dirty="0">
                <a:solidFill>
                  <a:schemeClr val="bg1"/>
                </a:solidFill>
                <a:latin typeface="+mn-lt"/>
                <a:ea typeface="ＭＳ Ｐゴシック" pitchFamily="28" charset="-128"/>
              </a:rPr>
              <a:t>%</a:t>
            </a:r>
          </a:p>
        </p:txBody>
      </p:sp>
      <p:sp>
        <p:nvSpPr>
          <p:cNvPr id="91" name="TextBox 90"/>
          <p:cNvSpPr txBox="1"/>
          <p:nvPr>
            <p:custDataLst>
              <p:tags r:id="rId12"/>
            </p:custDataLst>
          </p:nvPr>
        </p:nvSpPr>
        <p:spPr>
          <a:xfrm>
            <a:off x="1478998" y="3783637"/>
            <a:ext cx="1044116" cy="276999"/>
          </a:xfrm>
          <a:prstGeom prst="rect">
            <a:avLst/>
          </a:prstGeom>
          <a:noFill/>
        </p:spPr>
        <p:txBody>
          <a:bodyPr wrap="square">
            <a:spAutoFit/>
          </a:bodyPr>
          <a:lstStyle/>
          <a:p>
            <a:pPr algn="ctr">
              <a:defRPr/>
            </a:pPr>
            <a:r>
              <a:rPr lang="en-US" sz="1200" dirty="0" smtClean="0">
                <a:solidFill>
                  <a:schemeClr val="bg1"/>
                </a:solidFill>
                <a:latin typeface="+mn-lt"/>
                <a:ea typeface="ＭＳ Ｐゴシック" pitchFamily="28" charset="-128"/>
              </a:rPr>
              <a:t>15–20</a:t>
            </a:r>
            <a:r>
              <a:rPr lang="en-US" sz="1200" dirty="0">
                <a:solidFill>
                  <a:schemeClr val="bg1"/>
                </a:solidFill>
                <a:latin typeface="+mn-lt"/>
                <a:ea typeface="ＭＳ Ｐゴシック" pitchFamily="28" charset="-128"/>
              </a:rPr>
              <a:t>%</a:t>
            </a:r>
          </a:p>
        </p:txBody>
      </p:sp>
      <p:sp>
        <p:nvSpPr>
          <p:cNvPr id="92" name="TextBox 91"/>
          <p:cNvSpPr txBox="1"/>
          <p:nvPr>
            <p:custDataLst>
              <p:tags r:id="rId13"/>
            </p:custDataLst>
          </p:nvPr>
        </p:nvSpPr>
        <p:spPr>
          <a:xfrm>
            <a:off x="1428006" y="4247964"/>
            <a:ext cx="1806575" cy="276999"/>
          </a:xfrm>
          <a:prstGeom prst="rect">
            <a:avLst/>
          </a:prstGeom>
          <a:noFill/>
        </p:spPr>
        <p:txBody>
          <a:bodyPr>
            <a:spAutoFit/>
          </a:bodyPr>
          <a:lstStyle/>
          <a:p>
            <a:pPr algn="ctr">
              <a:defRPr/>
            </a:pPr>
            <a:r>
              <a:rPr lang="en-US" sz="1200" dirty="0" smtClean="0">
                <a:solidFill>
                  <a:schemeClr val="bg1"/>
                </a:solidFill>
                <a:latin typeface="+mn-lt"/>
                <a:ea typeface="ＭＳ Ｐゴシック" pitchFamily="28" charset="-128"/>
              </a:rPr>
              <a:t>20 – 30%</a:t>
            </a:r>
            <a:endParaRPr lang="en-US" sz="1200" dirty="0">
              <a:solidFill>
                <a:schemeClr val="bg1"/>
              </a:solidFill>
              <a:latin typeface="+mn-lt"/>
              <a:ea typeface="ＭＳ Ｐゴシック" pitchFamily="28"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Object 38" hidden="1"/>
          <p:cNvGraphicFramePr>
            <a:graphicFrameLocks noChangeAspect="1"/>
          </p:cNvGraphicFramePr>
          <p:nvPr/>
        </p:nvGraphicFramePr>
        <p:xfrm>
          <a:off x="0" y="0"/>
          <a:ext cx="158750" cy="158750"/>
        </p:xfrm>
        <a:graphic>
          <a:graphicData uri="http://schemas.openxmlformats.org/presentationml/2006/ole">
            <p:oleObj spid="_x0000_s171010" name="think-cell Slide" r:id="rId23" imgW="360" imgH="360" progId="">
              <p:embed/>
            </p:oleObj>
          </a:graphicData>
        </a:graphic>
      </p:graphicFrame>
      <p:sp>
        <p:nvSpPr>
          <p:cNvPr id="2" name="Title 1"/>
          <p:cNvSpPr>
            <a:spLocks noGrp="1"/>
          </p:cNvSpPr>
          <p:nvPr>
            <p:ph type="title"/>
            <p:custDataLst>
              <p:tags r:id="rId2"/>
            </p:custDataLst>
          </p:nvPr>
        </p:nvSpPr>
        <p:spPr/>
        <p:txBody>
          <a:bodyPr/>
          <a:lstStyle/>
          <a:p>
            <a:r>
              <a:rPr lang="en-US" dirty="0" smtClean="0"/>
              <a:t>Disengagement is detrimental to the organization, the disengaged employees, and the disengaged employees’ peers</a:t>
            </a:r>
            <a:endParaRPr lang="en-US" dirty="0"/>
          </a:p>
        </p:txBody>
      </p:sp>
      <p:sp>
        <p:nvSpPr>
          <p:cNvPr id="21" name="Rectangle 20"/>
          <p:cNvSpPr/>
          <p:nvPr>
            <p:custDataLst>
              <p:tags r:id="rId3"/>
            </p:custDataLst>
          </p:nvPr>
        </p:nvSpPr>
        <p:spPr bwMode="auto">
          <a:xfrm>
            <a:off x="251520" y="2224071"/>
            <a:ext cx="5040560" cy="493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defRPr/>
            </a:pPr>
            <a:r>
              <a:rPr lang="en-US" sz="1200" b="1" dirty="0" smtClean="0">
                <a:solidFill>
                  <a:schemeClr val="tx1"/>
                </a:solidFill>
              </a:rPr>
              <a:t>A growing percentage of employees are doing what we call “quit and stay” – continuing to work at the organization, but just going through the motions. </a:t>
            </a:r>
            <a:r>
              <a:rPr lang="en-US" sz="1200" b="1" dirty="0" smtClean="0">
                <a:solidFill>
                  <a:schemeClr val="accent1">
                    <a:lumMod val="50000"/>
                  </a:schemeClr>
                </a:solidFill>
              </a:rPr>
              <a:t>Once </a:t>
            </a:r>
            <a:r>
              <a:rPr lang="en-US" sz="1200" b="1" dirty="0">
                <a:solidFill>
                  <a:schemeClr val="accent1">
                    <a:lumMod val="50000"/>
                  </a:schemeClr>
                </a:solidFill>
              </a:rPr>
              <a:t>disengaged, </a:t>
            </a:r>
            <a:r>
              <a:rPr lang="en-US" sz="1200" b="1" dirty="0" smtClean="0">
                <a:solidFill>
                  <a:schemeClr val="accent1">
                    <a:lumMod val="50000"/>
                  </a:schemeClr>
                </a:solidFill>
              </a:rPr>
              <a:t>a high percentage of employees admitted </a:t>
            </a:r>
            <a:r>
              <a:rPr lang="en-US" sz="1200" b="1" dirty="0">
                <a:solidFill>
                  <a:schemeClr val="accent1">
                    <a:lumMod val="50000"/>
                  </a:schemeClr>
                </a:solidFill>
              </a:rPr>
              <a:t>that: </a:t>
            </a:r>
          </a:p>
        </p:txBody>
      </p:sp>
      <p:sp>
        <p:nvSpPr>
          <p:cNvPr id="22" name="TextBox 21"/>
          <p:cNvSpPr txBox="1"/>
          <p:nvPr>
            <p:custDataLst>
              <p:tags r:id="rId4"/>
            </p:custDataLst>
          </p:nvPr>
        </p:nvSpPr>
        <p:spPr>
          <a:xfrm>
            <a:off x="2052603" y="6027253"/>
            <a:ext cx="2700300" cy="246221"/>
          </a:xfrm>
          <a:prstGeom prst="rect">
            <a:avLst/>
          </a:prstGeom>
          <a:noFill/>
        </p:spPr>
        <p:txBody>
          <a:bodyPr wrap="square">
            <a:spAutoFit/>
          </a:bodyPr>
          <a:lstStyle/>
          <a:p>
            <a:pPr algn="r">
              <a:defRPr/>
            </a:pPr>
            <a:r>
              <a:rPr lang="en-US" sz="1000" dirty="0" smtClean="0">
                <a:latin typeface="+mn-lt"/>
              </a:rPr>
              <a:t>Source</a:t>
            </a:r>
            <a:r>
              <a:rPr lang="en-US" sz="1000" dirty="0">
                <a:latin typeface="+mn-lt"/>
              </a:rPr>
              <a:t>: McLean &amp; </a:t>
            </a:r>
            <a:r>
              <a:rPr lang="en-US" sz="1000" dirty="0" smtClean="0">
                <a:latin typeface="+mn-lt"/>
              </a:rPr>
              <a:t>Company, </a:t>
            </a:r>
            <a:r>
              <a:rPr lang="en-US" sz="1000" i="1" dirty="0" smtClean="0"/>
              <a:t>N = 137</a:t>
            </a:r>
            <a:endParaRPr lang="en-US" sz="1000" i="1" dirty="0">
              <a:latin typeface="+mn-lt"/>
            </a:endParaRPr>
          </a:p>
        </p:txBody>
      </p:sp>
      <p:grpSp>
        <p:nvGrpSpPr>
          <p:cNvPr id="4" name="Group 22"/>
          <p:cNvGrpSpPr/>
          <p:nvPr>
            <p:custDataLst>
              <p:tags r:id="rId5"/>
            </p:custDataLst>
          </p:nvPr>
        </p:nvGrpSpPr>
        <p:grpSpPr>
          <a:xfrm>
            <a:off x="519057" y="3002876"/>
            <a:ext cx="4527612" cy="2766383"/>
            <a:chOff x="488345" y="2243275"/>
            <a:chExt cx="7087047" cy="3054362"/>
          </a:xfrm>
        </p:grpSpPr>
        <p:graphicFrame>
          <p:nvGraphicFramePr>
            <p:cNvPr id="24" name="Object 16"/>
            <p:cNvGraphicFramePr>
              <a:graphicFrameLocks noChangeAspect="1"/>
            </p:cNvGraphicFramePr>
            <p:nvPr>
              <p:custDataLst>
                <p:tags r:id="rId10"/>
              </p:custDataLst>
            </p:nvPr>
          </p:nvGraphicFramePr>
          <p:xfrm>
            <a:off x="3530588" y="2243275"/>
            <a:ext cx="4044804" cy="3054362"/>
          </p:xfrm>
          <a:graphic>
            <a:graphicData uri="http://schemas.openxmlformats.org/drawingml/2006/chart">
              <c:chart xmlns:c="http://schemas.openxmlformats.org/drawingml/2006/chart" xmlns:r="http://schemas.openxmlformats.org/officeDocument/2006/relationships" r:id="rId24"/>
            </a:graphicData>
          </a:graphic>
        </p:graphicFrame>
        <p:sp>
          <p:nvSpPr>
            <p:cNvPr id="25" name="Rectangle 24"/>
            <p:cNvSpPr/>
            <p:nvPr>
              <p:custDataLst>
                <p:tags r:id="rId11"/>
              </p:custDataLst>
            </p:nvPr>
          </p:nvSpPr>
          <p:spPr bwMode="auto">
            <a:xfrm>
              <a:off x="488345" y="4361533"/>
              <a:ext cx="3111547" cy="42545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r">
                <a:defRPr/>
              </a:pPr>
              <a:r>
                <a:rPr lang="en-US" sz="1100" dirty="0">
                  <a:solidFill>
                    <a:schemeClr val="tx1"/>
                  </a:solidFill>
                  <a:cs typeface="Tahoma"/>
                  <a:sym typeface="Georgia"/>
                </a:rPr>
                <a:t>They complained about their</a:t>
              </a:r>
            </a:p>
            <a:p>
              <a:pPr algn="r">
                <a:defRPr/>
              </a:pPr>
              <a:r>
                <a:rPr lang="en-US" sz="1100" dirty="0" smtClean="0">
                  <a:solidFill>
                    <a:schemeClr val="tx1"/>
                  </a:solidFill>
                  <a:cs typeface="Tahoma"/>
                  <a:sym typeface="Georgia"/>
                </a:rPr>
                <a:t>manager to </a:t>
              </a:r>
              <a:r>
                <a:rPr lang="en-US" sz="1100" dirty="0">
                  <a:solidFill>
                    <a:schemeClr val="tx1"/>
                  </a:solidFill>
                  <a:cs typeface="Tahoma"/>
                  <a:sym typeface="Georgia"/>
                </a:rPr>
                <a:t>their co-workers</a:t>
              </a:r>
            </a:p>
          </p:txBody>
        </p:sp>
        <p:sp>
          <p:nvSpPr>
            <p:cNvPr id="26" name="Rectangle 25"/>
            <p:cNvSpPr/>
            <p:nvPr>
              <p:custDataLst>
                <p:tags r:id="rId12"/>
              </p:custDataLst>
            </p:nvPr>
          </p:nvSpPr>
          <p:spPr bwMode="auto">
            <a:xfrm>
              <a:off x="939242" y="3864075"/>
              <a:ext cx="2660650" cy="42545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r">
                <a:defRPr/>
              </a:pPr>
              <a:r>
                <a:rPr lang="en-US" sz="1100" dirty="0">
                  <a:solidFill>
                    <a:schemeClr val="tx1"/>
                  </a:solidFill>
                  <a:cs typeface="Tahoma"/>
                  <a:sym typeface="Georgia"/>
                </a:rPr>
                <a:t>They complained about the</a:t>
              </a:r>
            </a:p>
            <a:p>
              <a:pPr algn="r">
                <a:defRPr/>
              </a:pPr>
              <a:r>
                <a:rPr lang="en-US" sz="1100" dirty="0" smtClean="0">
                  <a:solidFill>
                    <a:schemeClr val="tx1"/>
                  </a:solidFill>
                  <a:cs typeface="Tahoma"/>
                  <a:sym typeface="Georgia"/>
                </a:rPr>
                <a:t>organization to </a:t>
              </a:r>
              <a:r>
                <a:rPr lang="en-US" sz="1100" dirty="0">
                  <a:solidFill>
                    <a:schemeClr val="tx1"/>
                  </a:solidFill>
                  <a:cs typeface="Tahoma"/>
                  <a:sym typeface="Georgia"/>
                </a:rPr>
                <a:t>their co-workers</a:t>
              </a:r>
            </a:p>
          </p:txBody>
        </p:sp>
        <p:sp>
          <p:nvSpPr>
            <p:cNvPr id="27" name="Rectangle 26"/>
            <p:cNvSpPr/>
            <p:nvPr>
              <p:custDataLst>
                <p:tags r:id="rId13"/>
              </p:custDataLst>
            </p:nvPr>
          </p:nvSpPr>
          <p:spPr bwMode="auto">
            <a:xfrm>
              <a:off x="914924" y="3349415"/>
              <a:ext cx="2684968" cy="42545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r">
                <a:defRPr/>
              </a:pPr>
              <a:r>
                <a:rPr lang="en-US" sz="1100" dirty="0">
                  <a:solidFill>
                    <a:schemeClr val="tx1"/>
                  </a:solidFill>
                  <a:cs typeface="Tahoma"/>
                  <a:sym typeface="Georgia"/>
                </a:rPr>
                <a:t>They did only what was required</a:t>
              </a:r>
            </a:p>
            <a:p>
              <a:pPr algn="r">
                <a:defRPr/>
              </a:pPr>
              <a:r>
                <a:rPr lang="en-US" sz="1100" dirty="0">
                  <a:solidFill>
                    <a:schemeClr val="tx1"/>
                  </a:solidFill>
                  <a:cs typeface="Tahoma"/>
                  <a:sym typeface="Georgia"/>
                </a:rPr>
                <a:t>to get the job done</a:t>
              </a:r>
            </a:p>
          </p:txBody>
        </p:sp>
        <p:sp>
          <p:nvSpPr>
            <p:cNvPr id="28" name="Rectangle 27"/>
            <p:cNvSpPr/>
            <p:nvPr>
              <p:custDataLst>
                <p:tags r:id="rId14"/>
              </p:custDataLst>
            </p:nvPr>
          </p:nvSpPr>
          <p:spPr bwMode="auto">
            <a:xfrm>
              <a:off x="1248805" y="2845359"/>
              <a:ext cx="2351087" cy="42545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r">
                <a:defRPr/>
              </a:pPr>
              <a:r>
                <a:rPr lang="en-US" sz="1100" dirty="0">
                  <a:solidFill>
                    <a:schemeClr val="tx1"/>
                  </a:solidFill>
                  <a:cs typeface="Tahoma"/>
                  <a:sym typeface="Georgia"/>
                </a:rPr>
                <a:t>They </a:t>
              </a:r>
              <a:r>
                <a:rPr lang="en-US" sz="1100" dirty="0" smtClean="0">
                  <a:solidFill>
                    <a:schemeClr val="tx1"/>
                  </a:solidFill>
                  <a:cs typeface="Tahoma"/>
                  <a:sym typeface="Georgia"/>
                </a:rPr>
                <a:t>spent </a:t>
              </a:r>
              <a:r>
                <a:rPr lang="en-US" sz="1100" dirty="0">
                  <a:solidFill>
                    <a:schemeClr val="tx1"/>
                  </a:solidFill>
                  <a:cs typeface="Tahoma"/>
                  <a:sym typeface="Georgia"/>
                </a:rPr>
                <a:t>time on non-work</a:t>
              </a:r>
            </a:p>
            <a:p>
              <a:pPr algn="r">
                <a:defRPr/>
              </a:pPr>
              <a:r>
                <a:rPr lang="en-US" sz="1100" dirty="0">
                  <a:solidFill>
                    <a:schemeClr val="tx1"/>
                  </a:solidFill>
                  <a:cs typeface="Tahoma"/>
                  <a:sym typeface="Georgia"/>
                </a:rPr>
                <a:t>related activities</a:t>
              </a:r>
            </a:p>
          </p:txBody>
        </p:sp>
        <p:sp>
          <p:nvSpPr>
            <p:cNvPr id="29" name="Rectangle 28"/>
            <p:cNvSpPr/>
            <p:nvPr>
              <p:custDataLst>
                <p:tags r:id="rId15"/>
              </p:custDataLst>
            </p:nvPr>
          </p:nvSpPr>
          <p:spPr bwMode="auto">
            <a:xfrm>
              <a:off x="1423430" y="2420616"/>
              <a:ext cx="2176462"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r">
                <a:defRPr/>
              </a:pPr>
              <a:r>
                <a:rPr lang="en-US" sz="1100" dirty="0">
                  <a:solidFill>
                    <a:schemeClr val="tx1"/>
                  </a:solidFill>
                  <a:cs typeface="Tahoma"/>
                  <a:sym typeface="Georgia"/>
                </a:rPr>
                <a:t>Their performance declined</a:t>
              </a:r>
            </a:p>
          </p:txBody>
        </p:sp>
        <p:sp>
          <p:nvSpPr>
            <p:cNvPr id="30" name="Rectangle 29"/>
            <p:cNvSpPr/>
            <p:nvPr>
              <p:custDataLst>
                <p:tags r:id="rId16"/>
              </p:custDataLst>
            </p:nvPr>
          </p:nvSpPr>
          <p:spPr bwMode="auto">
            <a:xfrm>
              <a:off x="4773299" y="4467896"/>
              <a:ext cx="344488"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anchor="ctr"/>
            <a:lstStyle/>
            <a:p>
              <a:pPr>
                <a:defRPr/>
              </a:pPr>
              <a:fld id="{70537E5D-043C-4FE6-A01B-706356E482A6}" type="datetime'''4''''''''''''''''''''''''''3'''''''''''''''''''''''''''''">
                <a:rPr lang="en-US" sz="1400">
                  <a:solidFill>
                    <a:schemeClr val="bg1"/>
                  </a:solidFill>
                  <a:latin typeface="Trebuchet MS"/>
                  <a:cs typeface="Tahoma"/>
                  <a:sym typeface="Trebuchet MS"/>
                </a:rPr>
                <a:pPr>
                  <a:defRPr/>
                </a:pPr>
                <a:t>43</a:t>
              </a:fld>
              <a:r>
                <a:rPr lang="en-US" sz="1400" dirty="0">
                  <a:solidFill>
                    <a:schemeClr val="bg1"/>
                  </a:solidFill>
                  <a:latin typeface="Trebuchet MS"/>
                  <a:cs typeface="Tahoma"/>
                  <a:sym typeface="Trebuchet MS"/>
                </a:rPr>
                <a:t>%</a:t>
              </a:r>
            </a:p>
          </p:txBody>
        </p:sp>
        <p:sp>
          <p:nvSpPr>
            <p:cNvPr id="31" name="Rectangle 30"/>
            <p:cNvSpPr/>
            <p:nvPr>
              <p:custDataLst>
                <p:tags r:id="rId17"/>
              </p:custDataLst>
            </p:nvPr>
          </p:nvSpPr>
          <p:spPr bwMode="auto">
            <a:xfrm>
              <a:off x="4889173" y="3970438"/>
              <a:ext cx="344488"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anchor="ctr"/>
            <a:lstStyle/>
            <a:p>
              <a:pPr>
                <a:defRPr/>
              </a:pPr>
              <a:fld id="{5A8C349D-2BA8-403C-A3BC-B206DCE47EDC}" type="datetime'4''''''''''''''''7'''''''''''''''''''''''''''''''''''''''''''">
                <a:rPr lang="en-US" sz="1400">
                  <a:solidFill>
                    <a:schemeClr val="bg1"/>
                  </a:solidFill>
                  <a:latin typeface="Trebuchet MS"/>
                  <a:cs typeface="Tahoma"/>
                  <a:sym typeface="Trebuchet MS"/>
                </a:rPr>
                <a:pPr>
                  <a:defRPr/>
                </a:pPr>
                <a:t>47</a:t>
              </a:fld>
              <a:r>
                <a:rPr lang="en-US" sz="1400" dirty="0">
                  <a:solidFill>
                    <a:schemeClr val="bg1"/>
                  </a:solidFill>
                  <a:latin typeface="Trebuchet MS"/>
                  <a:cs typeface="Tahoma"/>
                  <a:sym typeface="Trebuchet MS"/>
                </a:rPr>
                <a:t>%</a:t>
              </a:r>
            </a:p>
          </p:txBody>
        </p:sp>
        <p:sp>
          <p:nvSpPr>
            <p:cNvPr id="32" name="Rectangle 31"/>
            <p:cNvSpPr/>
            <p:nvPr>
              <p:custDataLst>
                <p:tags r:id="rId18"/>
              </p:custDataLst>
            </p:nvPr>
          </p:nvSpPr>
          <p:spPr bwMode="auto">
            <a:xfrm>
              <a:off x="4945542" y="3455778"/>
              <a:ext cx="344488"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anchor="ctr"/>
            <a:lstStyle/>
            <a:p>
              <a:pPr>
                <a:defRPr/>
              </a:pPr>
              <a:fld id="{03111406-FC1F-4BA0-8254-5C4369659628}" type="datetime'''''''''''''''''''''''''''4''''''''''9'''''''''''''''">
                <a:rPr lang="en-US" sz="1400">
                  <a:solidFill>
                    <a:schemeClr val="bg1"/>
                  </a:solidFill>
                  <a:latin typeface="Trebuchet MS"/>
                  <a:cs typeface="Tahoma"/>
                  <a:sym typeface="Trebuchet MS"/>
                </a:rPr>
                <a:pPr>
                  <a:defRPr/>
                </a:pPr>
                <a:t>49</a:t>
              </a:fld>
              <a:r>
                <a:rPr lang="en-US" sz="1400" dirty="0">
                  <a:solidFill>
                    <a:schemeClr val="bg1"/>
                  </a:solidFill>
                  <a:latin typeface="Trebuchet MS"/>
                  <a:cs typeface="Tahoma"/>
                  <a:sym typeface="Trebuchet MS"/>
                </a:rPr>
                <a:t>%</a:t>
              </a:r>
            </a:p>
          </p:txBody>
        </p:sp>
        <p:sp>
          <p:nvSpPr>
            <p:cNvPr id="33" name="Rectangle 32"/>
            <p:cNvSpPr/>
            <p:nvPr>
              <p:custDataLst>
                <p:tags r:id="rId19"/>
              </p:custDataLst>
            </p:nvPr>
          </p:nvSpPr>
          <p:spPr bwMode="auto">
            <a:xfrm>
              <a:off x="5117788" y="2951722"/>
              <a:ext cx="344489"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anchor="ctr"/>
            <a:lstStyle/>
            <a:p>
              <a:pPr>
                <a:defRPr/>
              </a:pPr>
              <a:fld id="{7C89766C-3787-4A0A-B703-17D928314175}" type="datetime'''''''''''''''''''''''''5''5'''''''''''''''''''''''">
                <a:rPr lang="en-US" sz="1400">
                  <a:solidFill>
                    <a:schemeClr val="bg1"/>
                  </a:solidFill>
                  <a:latin typeface="Trebuchet MS"/>
                  <a:cs typeface="Tahoma"/>
                  <a:sym typeface="Trebuchet MS"/>
                </a:rPr>
                <a:pPr>
                  <a:defRPr/>
                </a:pPr>
                <a:t>55</a:t>
              </a:fld>
              <a:r>
                <a:rPr lang="en-US" sz="1400" dirty="0">
                  <a:solidFill>
                    <a:schemeClr val="bg1"/>
                  </a:solidFill>
                  <a:latin typeface="Trebuchet MS"/>
                  <a:cs typeface="Tahoma"/>
                  <a:sym typeface="Trebuchet MS"/>
                </a:rPr>
                <a:t>%</a:t>
              </a:r>
            </a:p>
          </p:txBody>
        </p:sp>
        <p:sp>
          <p:nvSpPr>
            <p:cNvPr id="34" name="Rectangle 33"/>
            <p:cNvSpPr/>
            <p:nvPr>
              <p:custDataLst>
                <p:tags r:id="rId20"/>
              </p:custDataLst>
            </p:nvPr>
          </p:nvSpPr>
          <p:spPr bwMode="auto">
            <a:xfrm>
              <a:off x="5117787" y="2431560"/>
              <a:ext cx="344488"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anchor="ctr"/>
            <a:lstStyle/>
            <a:p>
              <a:pPr>
                <a:defRPr/>
              </a:pPr>
              <a:fld id="{C45C1CEE-DD6A-41AE-A331-0390F3B24AB1}" type="datetime'''''''5''''''''5'''">
                <a:rPr lang="en-US" sz="1400">
                  <a:solidFill>
                    <a:schemeClr val="bg1"/>
                  </a:solidFill>
                  <a:latin typeface="Trebuchet MS"/>
                  <a:cs typeface="Tahoma"/>
                  <a:sym typeface="Trebuchet MS"/>
                </a:rPr>
                <a:pPr>
                  <a:defRPr/>
                </a:pPr>
                <a:t>55</a:t>
              </a:fld>
              <a:r>
                <a:rPr lang="en-US" sz="1400" dirty="0">
                  <a:solidFill>
                    <a:schemeClr val="bg1"/>
                  </a:solidFill>
                  <a:latin typeface="Trebuchet MS"/>
                  <a:cs typeface="Tahoma"/>
                  <a:sym typeface="Trebuchet MS"/>
                </a:rPr>
                <a:t>%</a:t>
              </a:r>
            </a:p>
          </p:txBody>
        </p:sp>
      </p:grpSp>
      <p:sp>
        <p:nvSpPr>
          <p:cNvPr id="37" name="TextBox 36"/>
          <p:cNvSpPr txBox="1"/>
          <p:nvPr>
            <p:custDataLst>
              <p:tags r:id="rId6"/>
            </p:custDataLst>
          </p:nvPr>
        </p:nvSpPr>
        <p:spPr>
          <a:xfrm>
            <a:off x="2483768" y="5697252"/>
            <a:ext cx="2376264" cy="276999"/>
          </a:xfrm>
          <a:prstGeom prst="rect">
            <a:avLst/>
          </a:prstGeom>
          <a:noFill/>
        </p:spPr>
        <p:txBody>
          <a:bodyPr wrap="square">
            <a:spAutoFit/>
          </a:bodyPr>
          <a:lstStyle/>
          <a:p>
            <a:pPr>
              <a:defRPr/>
            </a:pPr>
            <a:r>
              <a:rPr lang="en-US" sz="1200" dirty="0" smtClean="0">
                <a:latin typeface="+mn-lt"/>
              </a:rPr>
              <a:t>% of employees who agreed</a:t>
            </a:r>
            <a:endParaRPr lang="en-US" sz="1200" dirty="0">
              <a:latin typeface="+mn-lt"/>
            </a:endParaRPr>
          </a:p>
        </p:txBody>
      </p:sp>
      <p:sp>
        <p:nvSpPr>
          <p:cNvPr id="35" name="Text Placeholder 39"/>
          <p:cNvSpPr txBox="1">
            <a:spLocks/>
          </p:cNvSpPr>
          <p:nvPr>
            <p:custDataLst>
              <p:tags r:id="rId7"/>
            </p:custDataLst>
          </p:nvPr>
        </p:nvSpPr>
        <p:spPr bwMode="auto">
          <a:xfrm>
            <a:off x="251520" y="1259607"/>
            <a:ext cx="862578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l"/>
            <a:r>
              <a:rPr lang="en-CA" b="1" dirty="0" smtClean="0"/>
              <a:t>Disengaged employees are less productive, put in minimum effort, and complain about the organization and their manager to their co-workers.</a:t>
            </a:r>
            <a:endParaRPr lang="en-CA" b="1" dirty="0"/>
          </a:p>
        </p:txBody>
      </p:sp>
      <p:sp>
        <p:nvSpPr>
          <p:cNvPr id="38" name="TextBox 37"/>
          <p:cNvSpPr txBox="1"/>
          <p:nvPr>
            <p:custDataLst>
              <p:tags r:id="rId8"/>
            </p:custDataLst>
          </p:nvPr>
        </p:nvSpPr>
        <p:spPr>
          <a:xfrm>
            <a:off x="5616119" y="2577236"/>
            <a:ext cx="3096342" cy="3047643"/>
          </a:xfrm>
          <a:prstGeom prst="roundRect">
            <a:avLst/>
          </a:prstGeom>
          <a:solidFill>
            <a:schemeClr val="accent2">
              <a:lumMod val="20000"/>
              <a:lumOff val="80000"/>
            </a:schemeClr>
          </a:solidFill>
        </p:spPr>
        <p:txBody>
          <a:bodyPr wrap="square" rtlCol="0">
            <a:spAutoFit/>
          </a:bodyPr>
          <a:lstStyle/>
          <a:p>
            <a:pPr marL="182880" lvl="1" indent="-182880" algn="l">
              <a:spcBef>
                <a:spcPts val="300"/>
              </a:spcBef>
              <a:buFont typeface="Arial" pitchFamily="34" charset="0"/>
              <a:buChar char="•"/>
            </a:pPr>
            <a:r>
              <a:rPr lang="en-US" sz="1200" dirty="0" smtClean="0"/>
              <a:t>Gallup estimates that a disengaged employee </a:t>
            </a:r>
            <a:r>
              <a:rPr lang="en-US" sz="1200" b="1" dirty="0" smtClean="0"/>
              <a:t>costs an organization approximately $3,400 for every $10,000 </a:t>
            </a:r>
            <a:r>
              <a:rPr lang="en-US" sz="1200" dirty="0" smtClean="0"/>
              <a:t>of salary.</a:t>
            </a:r>
          </a:p>
          <a:p>
            <a:pPr marL="182880" lvl="1" indent="-182880" algn="l">
              <a:spcBef>
                <a:spcPts val="300"/>
              </a:spcBef>
              <a:buFont typeface="Arial" pitchFamily="34" charset="0"/>
              <a:buChar char="•"/>
            </a:pPr>
            <a:r>
              <a:rPr lang="en-US" sz="1200" dirty="0" smtClean="0"/>
              <a:t>Disengaged employees </a:t>
            </a:r>
            <a:r>
              <a:rPr lang="en-US" sz="1200" b="1" dirty="0" smtClean="0"/>
              <a:t>cost the American economy up to $350 billion </a:t>
            </a:r>
            <a:r>
              <a:rPr lang="en-US" sz="1200" dirty="0" smtClean="0"/>
              <a:t>a year due to lost productivity.</a:t>
            </a:r>
          </a:p>
          <a:p>
            <a:pPr marL="182880" lvl="1" indent="-182880" algn="l">
              <a:spcBef>
                <a:spcPts val="300"/>
              </a:spcBef>
              <a:buFont typeface="Arial" pitchFamily="34" charset="0"/>
              <a:buChar char="•"/>
            </a:pPr>
            <a:r>
              <a:rPr lang="en-US" sz="1200" dirty="0" smtClean="0"/>
              <a:t>Disengagement breeds disengagement. A disengaged employee’s </a:t>
            </a:r>
            <a:r>
              <a:rPr lang="en-US" sz="1200" b="1" dirty="0" smtClean="0"/>
              <a:t>negative attitude has a multiplying effect </a:t>
            </a:r>
            <a:r>
              <a:rPr lang="en-US" sz="1200" dirty="0" smtClean="0"/>
              <a:t>on peer performance, productivity, creativity, retention, and engagement.</a:t>
            </a:r>
          </a:p>
        </p:txBody>
      </p:sp>
      <p:sp>
        <p:nvSpPr>
          <p:cNvPr id="3" name="Text Placeholder 2"/>
          <p:cNvSpPr>
            <a:spLocks noGrp="1"/>
          </p:cNvSpPr>
          <p:nvPr>
            <p:ph type="body" sz="quarter" idx="16"/>
            <p:custDataLst>
              <p:tags r:id="rId9"/>
            </p:custDataLst>
          </p:nvPr>
        </p:nvSpPr>
        <p:spPr>
          <a:xfrm>
            <a:off x="5688126" y="2276872"/>
            <a:ext cx="2736302" cy="327143"/>
          </a:xfrm>
        </p:spPr>
        <p:txBody>
          <a:bodyPr/>
          <a:lstStyle/>
          <a:p>
            <a:pPr>
              <a:buNone/>
            </a:pPr>
            <a:r>
              <a:rPr lang="en-US" sz="1400" b="1" dirty="0" smtClean="0"/>
              <a:t>The impact:</a:t>
            </a:r>
          </a:p>
        </p:txBody>
      </p:sp>
      <p:cxnSp>
        <p:nvCxnSpPr>
          <p:cNvPr id="40" name="Straight Connector 39"/>
          <p:cNvCxnSpPr/>
          <p:nvPr/>
        </p:nvCxnSpPr>
        <p:spPr>
          <a:xfrm rot="5400000">
            <a:off x="3959932" y="4221086"/>
            <a:ext cx="2664298" cy="1"/>
          </a:xfrm>
          <a:prstGeom prst="line">
            <a:avLst/>
          </a:prstGeom>
          <a:ln w="19050">
            <a:solidFill>
              <a:schemeClr val="tx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23" name="Picture 9">
            <a:hlinkClick r:id="rId25"/>
          </p:cNvPr>
          <p:cNvPicPr>
            <a:picLocks noChangeAspect="1" noChangeArrowheads="1"/>
          </p:cNvPicPr>
          <p:nvPr/>
        </p:nvPicPr>
        <p:blipFill>
          <a:blip r:embed="rId26"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list of engagement benefits is long, but there are three that outshine the rest: Performance, Retention, and Creativity</a:t>
            </a:r>
            <a:endParaRPr lang="en-US" dirty="0"/>
          </a:p>
        </p:txBody>
      </p:sp>
      <p:sp>
        <p:nvSpPr>
          <p:cNvPr id="6" name="Rounded Rectangle 5"/>
          <p:cNvSpPr/>
          <p:nvPr/>
        </p:nvSpPr>
        <p:spPr>
          <a:xfrm>
            <a:off x="713726" y="1988840"/>
            <a:ext cx="2286000" cy="1364157"/>
          </a:xfrm>
          <a:prstGeom prst="round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Performance</a:t>
            </a:r>
          </a:p>
          <a:p>
            <a:r>
              <a:rPr lang="en-US" sz="1200" dirty="0" smtClean="0">
                <a:solidFill>
                  <a:schemeClr val="tx1"/>
                </a:solidFill>
              </a:rPr>
              <a:t>Engaged employees are 2.65 times more likely to be A performers than C performers.</a:t>
            </a:r>
          </a:p>
        </p:txBody>
      </p:sp>
      <p:sp>
        <p:nvSpPr>
          <p:cNvPr id="7" name="Rounded Rectangle 6"/>
          <p:cNvSpPr/>
          <p:nvPr/>
        </p:nvSpPr>
        <p:spPr>
          <a:xfrm>
            <a:off x="713726" y="3407513"/>
            <a:ext cx="2286000" cy="1364157"/>
          </a:xfrm>
          <a:prstGeom prst="round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Retention</a:t>
            </a:r>
          </a:p>
          <a:p>
            <a:pPr marL="0" lvl="1">
              <a:spcBef>
                <a:spcPts val="0"/>
              </a:spcBef>
              <a:buSzPct val="100000"/>
            </a:pPr>
            <a:r>
              <a:rPr lang="en-US" sz="1200" dirty="0" smtClean="0">
                <a:solidFill>
                  <a:schemeClr val="tx1"/>
                </a:solidFill>
              </a:rPr>
              <a:t>Compared to disengaged employees, engaged employees are 78% more likely to agree they are committed to the organization.</a:t>
            </a:r>
          </a:p>
        </p:txBody>
      </p:sp>
      <p:sp>
        <p:nvSpPr>
          <p:cNvPr id="8" name="Rounded Rectangle 7"/>
          <p:cNvSpPr/>
          <p:nvPr/>
        </p:nvSpPr>
        <p:spPr>
          <a:xfrm>
            <a:off x="713726" y="4842957"/>
            <a:ext cx="2286000" cy="1364157"/>
          </a:xfrm>
          <a:prstGeom prst="round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Creativity</a:t>
            </a:r>
          </a:p>
          <a:p>
            <a:r>
              <a:rPr lang="en-US" sz="1200" dirty="0" smtClean="0">
                <a:solidFill>
                  <a:schemeClr val="tx1"/>
                </a:solidFill>
              </a:rPr>
              <a:t>Compared to disengaged employees, engaged employees are 38% more likely to agree they are not afraid to try new things in their job.</a:t>
            </a:r>
            <a:endParaRPr lang="en-US" sz="1200" dirty="0">
              <a:solidFill>
                <a:schemeClr val="tx1"/>
              </a:solidFill>
            </a:endParaRPr>
          </a:p>
        </p:txBody>
      </p:sp>
      <p:sp>
        <p:nvSpPr>
          <p:cNvPr id="14" name="TextBox 13"/>
          <p:cNvSpPr txBox="1"/>
          <p:nvPr/>
        </p:nvSpPr>
        <p:spPr>
          <a:xfrm>
            <a:off x="665109" y="1664804"/>
            <a:ext cx="2701962" cy="338554"/>
          </a:xfrm>
          <a:prstGeom prst="rect">
            <a:avLst/>
          </a:prstGeom>
          <a:noFill/>
        </p:spPr>
        <p:txBody>
          <a:bodyPr wrap="square" rtlCol="0">
            <a:spAutoFit/>
          </a:bodyPr>
          <a:lstStyle/>
          <a:p>
            <a:pPr algn="l"/>
            <a:r>
              <a:rPr lang="en-US" sz="1600" i="1" dirty="0" smtClean="0"/>
              <a:t>Engaged employees drive:</a:t>
            </a:r>
          </a:p>
        </p:txBody>
      </p:sp>
      <p:sp>
        <p:nvSpPr>
          <p:cNvPr id="15" name="TextBox 14"/>
          <p:cNvSpPr txBox="1"/>
          <p:nvPr/>
        </p:nvSpPr>
        <p:spPr>
          <a:xfrm>
            <a:off x="3659174" y="2284507"/>
            <a:ext cx="2665449" cy="584775"/>
          </a:xfrm>
          <a:prstGeom prst="rect">
            <a:avLst/>
          </a:prstGeom>
          <a:noFill/>
        </p:spPr>
        <p:txBody>
          <a:bodyPr wrap="square" rtlCol="0">
            <a:spAutoFit/>
          </a:bodyPr>
          <a:lstStyle/>
          <a:p>
            <a:pPr algn="l"/>
            <a:r>
              <a:rPr lang="en-US" sz="1600" i="1" dirty="0" smtClean="0"/>
              <a:t>Performance, Retention, and Creativity drive:</a:t>
            </a:r>
          </a:p>
        </p:txBody>
      </p:sp>
      <p:sp>
        <p:nvSpPr>
          <p:cNvPr id="41" name="Chevron 40"/>
          <p:cNvSpPr/>
          <p:nvPr/>
        </p:nvSpPr>
        <p:spPr>
          <a:xfrm>
            <a:off x="3140409" y="3776076"/>
            <a:ext cx="365760" cy="648072"/>
          </a:xfrm>
          <a:prstGeom prst="chevron">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Rounded Rectangle 15"/>
          <p:cNvSpPr/>
          <p:nvPr/>
        </p:nvSpPr>
        <p:spPr>
          <a:xfrm>
            <a:off x="3659175" y="2973678"/>
            <a:ext cx="2194560" cy="9144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Increased Revenue</a:t>
            </a:r>
            <a:endParaRPr lang="en-US" sz="1200" dirty="0">
              <a:solidFill>
                <a:schemeClr val="tx1"/>
              </a:solidFill>
            </a:endParaRPr>
          </a:p>
        </p:txBody>
      </p:sp>
      <p:sp>
        <p:nvSpPr>
          <p:cNvPr id="17" name="Rounded Rectangle 16"/>
          <p:cNvSpPr/>
          <p:nvPr/>
        </p:nvSpPr>
        <p:spPr>
          <a:xfrm>
            <a:off x="3659175" y="4400686"/>
            <a:ext cx="2194560" cy="9144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Decreased Costs</a:t>
            </a:r>
            <a:endParaRPr lang="en-US" sz="1200" dirty="0">
              <a:solidFill>
                <a:schemeClr val="tx1"/>
              </a:solidFill>
            </a:endParaRPr>
          </a:p>
        </p:txBody>
      </p:sp>
      <p:sp>
        <p:nvSpPr>
          <p:cNvPr id="18" name="Rounded Rectangle 17"/>
          <p:cNvSpPr/>
          <p:nvPr/>
        </p:nvSpPr>
        <p:spPr>
          <a:xfrm>
            <a:off x="6466896" y="3644048"/>
            <a:ext cx="2194560" cy="9144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Profitability &amp; Shareholder Value</a:t>
            </a:r>
            <a:endParaRPr lang="en-US" sz="1200" dirty="0">
              <a:solidFill>
                <a:schemeClr val="tx1"/>
              </a:solidFill>
            </a:endParaRPr>
          </a:p>
        </p:txBody>
      </p:sp>
      <p:sp>
        <p:nvSpPr>
          <p:cNvPr id="19" name="Chevron 18"/>
          <p:cNvSpPr/>
          <p:nvPr/>
        </p:nvSpPr>
        <p:spPr>
          <a:xfrm>
            <a:off x="5958864" y="3794660"/>
            <a:ext cx="365760" cy="648072"/>
          </a:xfrm>
          <a:prstGeom prst="chevron">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TextBox 19"/>
          <p:cNvSpPr txBox="1"/>
          <p:nvPr/>
        </p:nvSpPr>
        <p:spPr>
          <a:xfrm>
            <a:off x="6502897" y="2978254"/>
            <a:ext cx="2374403" cy="584775"/>
          </a:xfrm>
          <a:prstGeom prst="rect">
            <a:avLst/>
          </a:prstGeom>
          <a:noFill/>
        </p:spPr>
        <p:txBody>
          <a:bodyPr wrap="square" rtlCol="0">
            <a:spAutoFit/>
          </a:bodyPr>
          <a:lstStyle/>
          <a:p>
            <a:pPr algn="l"/>
            <a:r>
              <a:rPr lang="en-US" sz="1600" i="1" dirty="0" smtClean="0"/>
              <a:t>Increased revenue and decreased costs drive:</a:t>
            </a:r>
          </a:p>
        </p:txBody>
      </p:sp>
      <p:sp>
        <p:nvSpPr>
          <p:cNvPr id="21" name="TextBox 20"/>
          <p:cNvSpPr txBox="1"/>
          <p:nvPr/>
        </p:nvSpPr>
        <p:spPr>
          <a:xfrm>
            <a:off x="336492" y="1268760"/>
            <a:ext cx="5495490" cy="369332"/>
          </a:xfrm>
          <a:prstGeom prst="rect">
            <a:avLst/>
          </a:prstGeom>
          <a:noFill/>
        </p:spPr>
        <p:txBody>
          <a:bodyPr wrap="square" rtlCol="0">
            <a:spAutoFit/>
          </a:bodyPr>
          <a:lstStyle/>
          <a:p>
            <a:pPr algn="l"/>
            <a:r>
              <a:rPr lang="en-US" b="1" dirty="0" smtClean="0"/>
              <a:t>The Employee Engagement Value Chain</a:t>
            </a:r>
            <a:endParaRPr lang="en-US" b="1" dirty="0"/>
          </a:p>
        </p:txBody>
      </p:sp>
      <p:sp>
        <p:nvSpPr>
          <p:cNvPr id="22" name="Rectangle 21"/>
          <p:cNvSpPr/>
          <p:nvPr/>
        </p:nvSpPr>
        <p:spPr>
          <a:xfrm>
            <a:off x="629931" y="6207115"/>
            <a:ext cx="2371163" cy="246221"/>
          </a:xfrm>
          <a:prstGeom prst="rect">
            <a:avLst/>
          </a:prstGeom>
        </p:spPr>
        <p:txBody>
          <a:bodyPr wrap="none">
            <a:spAutoFit/>
          </a:bodyPr>
          <a:lstStyle/>
          <a:p>
            <a:r>
              <a:rPr lang="en-US" sz="1000" dirty="0" smtClean="0"/>
              <a:t>Source: McLean &amp; Company, </a:t>
            </a:r>
            <a:r>
              <a:rPr lang="en-US" sz="1000" i="1" dirty="0" smtClean="0"/>
              <a:t>N= 1745</a:t>
            </a:r>
            <a:endParaRPr lang="en-US" sz="1000" i="1" dirty="0"/>
          </a:p>
        </p:txBody>
      </p:sp>
      <p:pic>
        <p:nvPicPr>
          <p:cNvPr id="23"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nvGraphicFramePr>
        <p:xfrm>
          <a:off x="0" y="0"/>
          <a:ext cx="158750" cy="158750"/>
        </p:xfrm>
        <a:graphic>
          <a:graphicData uri="http://schemas.openxmlformats.org/presentationml/2006/ole">
            <p:oleObj spid="_x0000_s174082" name="think-cell Slide" r:id="rId11" imgW="360" imgH="360" progId="">
              <p:embed/>
            </p:oleObj>
          </a:graphicData>
        </a:graphic>
      </p:graphicFrame>
      <p:sp>
        <p:nvSpPr>
          <p:cNvPr id="18" name="Rounded Rectangle 17"/>
          <p:cNvSpPr/>
          <p:nvPr>
            <p:custDataLst>
              <p:tags r:id="rId2"/>
            </p:custDataLst>
          </p:nvPr>
        </p:nvSpPr>
        <p:spPr>
          <a:xfrm>
            <a:off x="4389435" y="2804984"/>
            <a:ext cx="4181226" cy="3472029"/>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15"/>
          <p:cNvSpPr/>
          <p:nvPr>
            <p:custDataLst>
              <p:tags r:id="rId3"/>
            </p:custDataLst>
          </p:nvPr>
        </p:nvSpPr>
        <p:spPr>
          <a:xfrm>
            <a:off x="313169" y="2804985"/>
            <a:ext cx="3747650" cy="347202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custDataLst>
              <p:tags r:id="rId4"/>
            </p:custDataLst>
          </p:nvPr>
        </p:nvSpPr>
        <p:spPr/>
        <p:txBody>
          <a:bodyPr/>
          <a:lstStyle/>
          <a:p>
            <a:r>
              <a:rPr lang="en-US" dirty="0" smtClean="0"/>
              <a:t>Employee engagement is poor for two reasons: it’s not a priority, and when it is, mistakes are common</a:t>
            </a:r>
            <a:endParaRPr lang="en-US" dirty="0"/>
          </a:p>
        </p:txBody>
      </p:sp>
      <p:sp>
        <p:nvSpPr>
          <p:cNvPr id="3" name="Text Placeholder 2"/>
          <p:cNvSpPr>
            <a:spLocks noGrp="1"/>
          </p:cNvSpPr>
          <p:nvPr>
            <p:ph type="body" sz="quarter" idx="16"/>
            <p:custDataLst>
              <p:tags r:id="rId5"/>
            </p:custDataLst>
          </p:nvPr>
        </p:nvSpPr>
        <p:spPr>
          <a:xfrm>
            <a:off x="373288" y="2956501"/>
            <a:ext cx="3504965" cy="3137949"/>
          </a:xfrm>
        </p:spPr>
        <p:txBody>
          <a:bodyPr/>
          <a:lstStyle/>
          <a:p>
            <a:pPr lvl="0"/>
            <a:r>
              <a:rPr lang="en-US" dirty="0" smtClean="0"/>
              <a:t>Employee engagement is </a:t>
            </a:r>
            <a:r>
              <a:rPr lang="en-US" b="1" dirty="0" smtClean="0"/>
              <a:t>thought of as a soft topic </a:t>
            </a:r>
            <a:r>
              <a:rPr lang="en-US" dirty="0" smtClean="0"/>
              <a:t>or HR buzzword with no hard benefits and so senior leadership doesn’t buy into it. </a:t>
            </a:r>
          </a:p>
          <a:p>
            <a:pPr lvl="0"/>
            <a:r>
              <a:rPr lang="en-US" dirty="0" smtClean="0"/>
              <a:t>Managers and executives </a:t>
            </a:r>
            <a:r>
              <a:rPr lang="en-US" b="1" dirty="0" smtClean="0"/>
              <a:t>think employees are more engaged than they are</a:t>
            </a:r>
            <a:r>
              <a:rPr lang="en-US" dirty="0" smtClean="0"/>
              <a:t>.</a:t>
            </a:r>
            <a:r>
              <a:rPr lang="en-US" b="1" dirty="0" smtClean="0"/>
              <a:t> </a:t>
            </a:r>
            <a:r>
              <a:rPr lang="en-US" dirty="0" smtClean="0"/>
              <a:t>At a recently surveyed organization, managers accurately depicted whether or not each of their employees were engaged only 37% of the time.</a:t>
            </a:r>
          </a:p>
          <a:p>
            <a:r>
              <a:rPr lang="en-US" dirty="0" smtClean="0"/>
              <a:t>Organizations are </a:t>
            </a:r>
            <a:r>
              <a:rPr lang="en-US" b="1" dirty="0" smtClean="0"/>
              <a:t>overwhelmed by engagement</a:t>
            </a:r>
            <a:r>
              <a:rPr lang="en-US" dirty="0" smtClean="0"/>
              <a:t>. They don’t know where to start.</a:t>
            </a:r>
          </a:p>
          <a:p>
            <a:pPr lvl="0"/>
            <a:r>
              <a:rPr lang="en-US" dirty="0" smtClean="0"/>
              <a:t>Even when its importance is recognized, </a:t>
            </a:r>
            <a:r>
              <a:rPr lang="en-US" b="1" dirty="0" smtClean="0"/>
              <a:t>organizations hesitate to devote finances to improving it</a:t>
            </a:r>
            <a:r>
              <a:rPr lang="en-US" dirty="0" smtClean="0"/>
              <a:t>.</a:t>
            </a:r>
          </a:p>
        </p:txBody>
      </p:sp>
      <p:sp>
        <p:nvSpPr>
          <p:cNvPr id="5" name="Text Placeholder 2"/>
          <p:cNvSpPr txBox="1">
            <a:spLocks/>
          </p:cNvSpPr>
          <p:nvPr>
            <p:custDataLst>
              <p:tags r:id="rId6"/>
            </p:custDataLst>
          </p:nvPr>
        </p:nvSpPr>
        <p:spPr bwMode="auto">
          <a:xfrm>
            <a:off x="4535487" y="2956502"/>
            <a:ext cx="3870378" cy="3320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82880" marR="0" lvl="1" indent="-180975"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r>
              <a:rPr lang="en-US" sz="1200" b="1" dirty="0" smtClean="0">
                <a:latin typeface="+mn-lt"/>
              </a:rPr>
              <a:t>No follow-up as a result of a survey</a:t>
            </a:r>
            <a:r>
              <a:rPr lang="en-US" sz="1200" dirty="0" smtClean="0">
                <a:latin typeface="+mn-lt"/>
              </a:rPr>
              <a:t>:</a:t>
            </a:r>
            <a:r>
              <a:rPr lang="en-US" sz="1200" b="1" dirty="0" smtClean="0">
                <a:latin typeface="+mn-lt"/>
              </a:rPr>
              <a:t> </a:t>
            </a:r>
            <a:r>
              <a:rPr lang="en-US" sz="1200" dirty="0" smtClean="0">
                <a:latin typeface="+mn-lt"/>
              </a:rPr>
              <a:t>On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average,</a:t>
            </a:r>
            <a:r>
              <a:rPr kumimoji="0" lang="en-US" sz="1200" b="0" i="0" u="none" strike="noStrike" kern="1200" cap="none" spc="0" normalizeH="0" noProof="0" dirty="0" smtClean="0">
                <a:ln>
                  <a:noFill/>
                </a:ln>
                <a:solidFill>
                  <a:schemeClr val="tx1"/>
                </a:solidFill>
                <a:effectLst/>
                <a:uLnTx/>
                <a:uFillTx/>
                <a:latin typeface="+mn-lt"/>
                <a:ea typeface="+mn-ea"/>
                <a:cs typeface="+mn-cs"/>
              </a:rPr>
              <a:t>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1 in 3 employees are engaged. However, those organizations</a:t>
            </a:r>
            <a:r>
              <a:rPr lang="en-US" sz="1200" noProof="0" dirty="0" smtClean="0">
                <a:latin typeface="+mn-lt"/>
              </a:rPr>
              <a:t> that conduct a survey, but don’t do anything with the results, have lower than average engagement –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only 1 in 4 employees are engaged. </a:t>
            </a:r>
          </a:p>
          <a:p>
            <a:pPr marL="182880" marR="0" lvl="1" indent="-180975"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r>
              <a:rPr lang="en-US" sz="1200" b="1" dirty="0" smtClean="0">
                <a:latin typeface="+mn-lt"/>
              </a:rPr>
              <a:t>Focusing on the wrong areas of improvement</a:t>
            </a:r>
            <a:r>
              <a:rPr lang="en-US" sz="1200" dirty="0" smtClean="0">
                <a:latin typeface="+mn-lt"/>
              </a:rPr>
              <a:t>:</a:t>
            </a:r>
            <a:r>
              <a:rPr lang="en-US" sz="1200" b="1" dirty="0" smtClean="0">
                <a:latin typeface="+mn-lt"/>
              </a:rPr>
              <a:t> </a:t>
            </a:r>
            <a:r>
              <a:rPr lang="en-US" sz="1200" dirty="0" smtClean="0">
                <a:latin typeface="+mn-lt"/>
              </a:rPr>
              <a:t>Organizations make changes to areas that scored poorly, but don’t actually impact employees’ engagement.</a:t>
            </a:r>
            <a:endParaRPr lang="en-US" sz="1200" b="1" dirty="0" smtClean="0">
              <a:latin typeface="+mn-lt"/>
            </a:endParaRPr>
          </a:p>
          <a:p>
            <a:pPr marL="182880" marR="0" lvl="1" indent="-180975"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r>
              <a:rPr lang="en-US" sz="1200" b="1" dirty="0" smtClean="0">
                <a:latin typeface="+mn-lt"/>
              </a:rPr>
              <a:t>Poor communication</a:t>
            </a:r>
            <a:r>
              <a:rPr lang="en-US" sz="1200" dirty="0" smtClean="0">
                <a:latin typeface="+mn-lt"/>
              </a:rPr>
              <a:t>:</a:t>
            </a:r>
            <a:r>
              <a:rPr lang="en-US" sz="1200" b="1" dirty="0" smtClean="0">
                <a:latin typeface="+mn-lt"/>
              </a:rPr>
              <a:t> </a:t>
            </a:r>
            <a:r>
              <a:rPr lang="en-US" sz="1200" dirty="0" smtClean="0">
                <a:latin typeface="+mn-lt"/>
              </a:rPr>
              <a:t>Even when follow-up to a survey does occur, employees don’t know about it.</a:t>
            </a:r>
          </a:p>
          <a:p>
            <a:pPr marL="182880" marR="0" lvl="1" indent="-180975"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r>
              <a:rPr kumimoji="0" lang="en-US" sz="1200" b="1" i="0" u="none" strike="noStrike" kern="1200" cap="none" spc="0" normalizeH="0" baseline="0" noProof="0" dirty="0" smtClean="0">
                <a:ln>
                  <a:noFill/>
                </a:ln>
                <a:solidFill>
                  <a:schemeClr val="tx1"/>
                </a:solidFill>
                <a:effectLst/>
                <a:uLnTx/>
                <a:uFillTx/>
                <a:latin typeface="+mn-lt"/>
                <a:ea typeface="+mn-ea"/>
                <a:cs typeface="+mn-cs"/>
              </a:rPr>
              <a:t>Managers not taking responsibility</a:t>
            </a:r>
            <a:r>
              <a:rPr kumimoji="0" lang="en-US" sz="1200" i="0" u="none" strike="noStrike" kern="1200" cap="none" spc="0" normalizeH="0" baseline="0" noProof="0" dirty="0" smtClean="0">
                <a:ln>
                  <a:noFill/>
                </a:ln>
                <a:solidFill>
                  <a:schemeClr val="tx1"/>
                </a:solidFill>
                <a:effectLst/>
                <a:uLnTx/>
                <a:uFillTx/>
                <a:latin typeface="+mn-lt"/>
                <a:ea typeface="+mn-ea"/>
                <a:cs typeface="+mn-cs"/>
              </a:rPr>
              <a:t>:</a:t>
            </a:r>
            <a:r>
              <a:rPr kumimoji="0" lang="en-US" sz="1200" b="1" i="0" u="none" strike="noStrike" kern="1200" cap="none" spc="0" normalizeH="0" baseline="0" noProof="0" dirty="0" smtClean="0">
                <a:ln>
                  <a:noFill/>
                </a:ln>
                <a:solidFill>
                  <a:schemeClr val="tx1"/>
                </a:solidFill>
                <a:effectLst/>
                <a:uLnTx/>
                <a:uFillTx/>
                <a:latin typeface="+mn-lt"/>
                <a:ea typeface="+mn-ea"/>
                <a:cs typeface="+mn-cs"/>
              </a:rPr>
              <a:t> </a:t>
            </a:r>
            <a:r>
              <a:rPr lang="en-US" sz="1200" noProof="0" dirty="0" smtClean="0">
                <a:latin typeface="+mn-lt"/>
              </a:rPr>
              <a:t>Managers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abdicate</a:t>
            </a:r>
            <a:r>
              <a:rPr kumimoji="0" lang="en-US" sz="1200" b="0" i="0" u="none" strike="noStrike" kern="1200" cap="none" spc="0" normalizeH="0" noProof="0" dirty="0" smtClean="0">
                <a:ln>
                  <a:noFill/>
                </a:ln>
                <a:solidFill>
                  <a:schemeClr val="tx1"/>
                </a:solidFill>
                <a:effectLst/>
                <a:uLnTx/>
                <a:uFillTx/>
                <a:latin typeface="+mn-lt"/>
                <a:ea typeface="+mn-ea"/>
                <a:cs typeface="+mn-cs"/>
              </a:rPr>
              <a:t> the responsibility to HR and the employee.</a:t>
            </a:r>
          </a:p>
          <a:p>
            <a:pPr marL="182880" marR="0" lvl="1" indent="-180975"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r>
              <a:rPr lang="en-US" sz="1200" b="1" baseline="0" dirty="0" smtClean="0">
                <a:latin typeface="+mn-lt"/>
              </a:rPr>
              <a:t>The same approach</a:t>
            </a:r>
            <a:r>
              <a:rPr lang="en-US" sz="1200" b="1" dirty="0" smtClean="0">
                <a:latin typeface="+mn-lt"/>
              </a:rPr>
              <a:t> is used on all employees</a:t>
            </a:r>
            <a:r>
              <a:rPr lang="en-US" sz="1200" dirty="0" smtClean="0">
                <a:latin typeface="+mn-lt"/>
              </a:rPr>
              <a:t>:</a:t>
            </a:r>
            <a:r>
              <a:rPr lang="en-US" sz="1200" b="1" dirty="0" smtClean="0">
                <a:latin typeface="+mn-lt"/>
              </a:rPr>
              <a:t> </a:t>
            </a:r>
            <a:r>
              <a:rPr lang="en-US" sz="1200" dirty="0" smtClean="0">
                <a:latin typeface="+mn-lt"/>
              </a:rPr>
              <a:t>Disengaged employees are not dealt with on a case-by-case basis.</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7" name="Straight Connector 6"/>
          <p:cNvCxnSpPr/>
          <p:nvPr>
            <p:custDataLst>
              <p:tags r:id="rId7"/>
            </p:custDataLst>
          </p:nvPr>
        </p:nvCxnSpPr>
        <p:spPr>
          <a:xfrm rot="5400000">
            <a:off x="2604624" y="4455691"/>
            <a:ext cx="3277519" cy="1"/>
          </a:xfrm>
          <a:prstGeom prst="line">
            <a:avLst/>
          </a:prstGeom>
          <a:ln w="19050">
            <a:solidFill>
              <a:schemeClr val="tx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4" name="Text Placeholder 39"/>
          <p:cNvSpPr txBox="1">
            <a:spLocks/>
          </p:cNvSpPr>
          <p:nvPr>
            <p:custDataLst>
              <p:tags r:id="rId8"/>
            </p:custDataLst>
          </p:nvPr>
        </p:nvSpPr>
        <p:spPr bwMode="auto">
          <a:xfrm>
            <a:off x="251520" y="1259607"/>
            <a:ext cx="8625780" cy="818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l"/>
            <a:r>
              <a:rPr lang="en-US" sz="1600" b="1" dirty="0" smtClean="0"/>
              <a:t>Eighty-four percent of C-level executives recognize that disengaged workers are one of three top threats to their organization. Only 57% of organizations talk about it often at the executive level.                                                                               </a:t>
            </a:r>
            <a:r>
              <a:rPr lang="en-US" sz="1000" dirty="0" smtClean="0"/>
              <a:t>Source: </a:t>
            </a:r>
            <a:r>
              <a:rPr lang="en-US" sz="1000" dirty="0" smtClean="0">
                <a:hlinkClick r:id="rId12"/>
              </a:rPr>
              <a:t>Economist Intelligence Unit</a:t>
            </a:r>
            <a:endParaRPr lang="en-US" sz="1200" dirty="0" smtClean="0"/>
          </a:p>
        </p:txBody>
      </p:sp>
      <p:sp>
        <p:nvSpPr>
          <p:cNvPr id="19" name="Rectangle 18"/>
          <p:cNvSpPr/>
          <p:nvPr/>
        </p:nvSpPr>
        <p:spPr>
          <a:xfrm>
            <a:off x="4389435" y="2268353"/>
            <a:ext cx="4181226" cy="523220"/>
          </a:xfrm>
          <a:prstGeom prst="rect">
            <a:avLst/>
          </a:prstGeom>
        </p:spPr>
        <p:txBody>
          <a:bodyPr wrap="square">
            <a:spAutoFit/>
          </a:bodyPr>
          <a:lstStyle/>
          <a:p>
            <a:pPr marL="182880" lvl="0" algn="l" eaLnBrk="0" hangingPunct="0">
              <a:spcBef>
                <a:spcPts val="500"/>
              </a:spcBef>
              <a:buClr>
                <a:schemeClr val="tx1"/>
              </a:buClr>
              <a:buSzPct val="120000"/>
              <a:defRPr/>
            </a:pPr>
            <a:r>
              <a:rPr lang="en-US" sz="1400" b="1" dirty="0" smtClean="0"/>
              <a:t>Even when engagement is given attention, major mistakes are still made. </a:t>
            </a:r>
          </a:p>
        </p:txBody>
      </p:sp>
      <p:sp>
        <p:nvSpPr>
          <p:cNvPr id="20" name="Rectangle 19"/>
          <p:cNvSpPr/>
          <p:nvPr/>
        </p:nvSpPr>
        <p:spPr>
          <a:xfrm>
            <a:off x="420669" y="2249189"/>
            <a:ext cx="3494097" cy="523220"/>
          </a:xfrm>
          <a:prstGeom prst="rect">
            <a:avLst/>
          </a:prstGeom>
        </p:spPr>
        <p:txBody>
          <a:bodyPr wrap="square">
            <a:spAutoFit/>
          </a:bodyPr>
          <a:lstStyle/>
          <a:p>
            <a:pPr marL="0" indent="0" algn="l">
              <a:buNone/>
            </a:pPr>
            <a:r>
              <a:rPr lang="en-US" sz="1400" b="1" dirty="0" smtClean="0"/>
              <a:t>Why isn’t employee engagement getting the attention it deserves?</a:t>
            </a:r>
          </a:p>
        </p:txBody>
      </p:sp>
      <p:pic>
        <p:nvPicPr>
          <p:cNvPr id="12" name="Picture 9">
            <a:hlinkClick r:id="rId13"/>
          </p:cNvPr>
          <p:cNvPicPr>
            <a:picLocks noChangeAspect="1" noChangeArrowheads="1"/>
          </p:cNvPicPr>
          <p:nvPr/>
        </p:nvPicPr>
        <p:blipFill>
          <a:blip r:embed="rId1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37"/>
  <p:tag name="ISPRING_SCORM_RATE_QUIZZES" val="0"/>
  <p:tag name="ISPRING_SCORM_RATE_SLIDES" val="0"/>
  <p:tag name="ISPRING_SCORM_PASSING_SCORE" val="0.0000000000"/>
  <p:tag name="GENSWF_OUTPUT_FILE_NAME" val="Optimize-Employee-Engagement-Surveys-SB-s-flash"/>
  <p:tag name="ISPRING_RESOURCE_PATHS_HASH_2" val="ceec155ea259246d1b8a57c8dbad2e25f7235a1"/>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LN1lNhRFiUu9uDflVdTgK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6KEzFyXURkiwEnhAeJkn_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ypX4NQMuO0afxUnpJv.I0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T08cA87FOEaetLbr3mQgN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_eX00eMvE0OMLCAnLxDRX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wHDvi3khjESYxUUiJxtow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Nltgdzq6QkaiBJX6lV4dx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BNq4SjqtRUy0_KS3.U0nS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lo11w6PMlEObGlo6GyKY5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orGZzdJ3E0aXw.zR9lHbC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5rA0zlVQJ06AR5XPpcQEW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Z2aF3QCoDkOGrzGgnC6kt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9UyM2K1jfUG.XsFBIpoqx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91VHBCW.YUO.ZIsJFBvwo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9S4LIz0F.EqTILYGiita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PH0VURqIp0CWMyJ9rRCfS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GWb2Ad4p5EyN.44GhchK3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VovT7tr5B0ys4nqTv_kGP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EXeG0_IoU.xtaAxHZ7rA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po1Eor.P5kmw_37Q1d.lW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LoooKfQJl0iQaqfYaBNQN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l.o_fVXmUS3XFWkjPjKS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owJa.P048kCOj_KCBnEvr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H9rt7JhqkC9yf.cRuKCS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ukxHOIJE1UGwYC2uJKZw1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yNHJLJmt206Sh9zaAZZr8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llbZX5axIUSZqy6qdNZL4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4WFoYeq51k2ZFDrm2dss5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Okf.nkOXu0ewav710BlsP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2SVQfZWdgUqZQNAt1VI3J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2QcWrP64Xk6XKNaaCritK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VbLy2qJFCESfy1Y9ksCZ9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_XUGBrzUk0O6Mnxrsj1vK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3ins16LBHUWHrJYqAnTi4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EDbNaf7ajUSLkeXvk_AtZ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TeF.6SiF1EOO82hPtgd5x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iQuxFKCeGUqrx2IEOO17c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tEXNtU6cAU2WOH41XsJ0Z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l_6YwhdAAki.LKWPAcE_9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zriV1o7w1UOE2MiUQS6zM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1Fn9cy67RUeipV.QWRu.r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ppMBn7HuWk26e83vxRnTT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rk5P46KDi02ApuQPzkpsh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0phF7UkXnESrLoIfOy___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MbIjYmEcf0OfCJ5_beED6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OBRNnx083kaPkotnazOc8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xwJpxzVN4UiSl7piedjy1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k0RuU7Z64EGruEiP4I0.8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CN_f6uodoEiipb1mKIQh7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nL1zG1G9G0GBpVkBrS2g6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xv5vuyMLJ0GAR0QFJ2gyS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n3Qe9LrBD0avrOYZvsXB5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eIJRa2oIDUKzZdLp7XXBj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yW2IDfsN0Um7qiFxP6cC.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2066</Words>
  <Application>Microsoft Office PowerPoint</Application>
  <PresentationFormat>On-screen Show (4:3)</PresentationFormat>
  <Paragraphs>226</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think-cell Slide</vt:lpstr>
      <vt:lpstr>Slide 1</vt:lpstr>
      <vt:lpstr>Introduction</vt:lpstr>
      <vt:lpstr>Executive Summary</vt:lpstr>
      <vt:lpstr>Slide 4</vt:lpstr>
      <vt:lpstr>The world of work is constantly changing and evolving</vt:lpstr>
      <vt:lpstr>Only 1 in 3 employees is engaged. Make employee engagement a priority in today’s working world </vt:lpstr>
      <vt:lpstr>Disengagement is detrimental to the organization, the disengaged employees, and the disengaged employees’ peers</vt:lpstr>
      <vt:lpstr>The list of engagement benefits is long, but there are three that outshine the rest: Performance, Retention, and Creativity</vt:lpstr>
      <vt:lpstr>Employee engagement is poor for two reasons: it’s not a priority, and when it is, mistakes are common</vt:lpstr>
      <vt:lpstr>Avoid the seven sins of employee engagement surveys</vt:lpstr>
      <vt:lpstr>Slide 11</vt:lpstr>
      <vt:lpstr>McLean &amp; Company Helps HR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2012-11-19T18:04:22Z</dcterms:created>
  <dcterms:modified xsi:type="dcterms:W3CDTF">2012-11-19T18:04:24Z</dcterms:modified>
</cp:coreProperties>
</file>