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ppt/tags/tag84.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tags/tag71.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2"/>
  </p:notesMasterIdLst>
  <p:handoutMasterIdLst>
    <p:handoutMasterId r:id="rId13"/>
  </p:handoutMasterIdLst>
  <p:sldIdLst>
    <p:sldId id="512" r:id="rId2"/>
    <p:sldId id="289" r:id="rId3"/>
    <p:sldId id="292" r:id="rId4"/>
    <p:sldId id="430" r:id="rId5"/>
    <p:sldId id="349" r:id="rId6"/>
    <p:sldId id="404" r:id="rId7"/>
    <p:sldId id="348" r:id="rId8"/>
    <p:sldId id="452" r:id="rId9"/>
    <p:sldId id="356" r:id="rId10"/>
    <p:sldId id="513" r:id="rId11"/>
  </p:sldIdLst>
  <p:sldSz cx="9144000" cy="6858000" type="screen4x3"/>
  <p:notesSz cx="6858000" cy="9144000"/>
  <p:custDataLst>
    <p:tags r:id="rId14"/>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902E2E"/>
    <a:srgbClr val="7FAC85"/>
    <a:srgbClr val="C4C227"/>
    <a:srgbClr val="D3D150"/>
    <a:srgbClr val="D3D3B9"/>
    <a:srgbClr val="F1F2E0"/>
    <a:srgbClr val="E1EBF4"/>
    <a:srgbClr val="FFEBF4"/>
    <a:srgbClr val="3B516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791" autoAdjust="0"/>
    <p:restoredTop sz="86150" autoAdjust="0"/>
  </p:normalViewPr>
  <p:slideViewPr>
    <p:cSldViewPr snapToObjects="1">
      <p:cViewPr varScale="1">
        <p:scale>
          <a:sx n="110" d="100"/>
          <a:sy n="110" d="100"/>
        </p:scale>
        <p:origin x="-510" y="-9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10/04/2012</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1" name="Picture 10" descr="mco-banner.jpg"/>
          <p:cNvPicPr>
            <a:picLocks noChangeAspect="1"/>
          </p:cNvPicPr>
          <p:nvPr userDrawn="1"/>
        </p:nvPicPr>
        <p:blipFill>
          <a:blip r:embed="rId2" cstate="screen"/>
          <a:stretch>
            <a:fillRect/>
          </a:stretch>
        </p:blipFill>
        <p:spPr>
          <a:xfrm>
            <a:off x="0" y="6090047"/>
            <a:ext cx="9144000" cy="767953"/>
          </a:xfrm>
          <a:prstGeom prst="rect">
            <a:avLst/>
          </a:prstGeom>
        </p:spPr>
      </p:pic>
      <p:grpSp>
        <p:nvGrpSpPr>
          <p:cNvPr id="21" name="Group 20"/>
          <p:cNvGrpSpPr/>
          <p:nvPr userDrawn="1"/>
        </p:nvGrpSpPr>
        <p:grpSpPr>
          <a:xfrm>
            <a:off x="126681" y="-16351"/>
            <a:ext cx="8873303" cy="3832009"/>
            <a:chOff x="126681" y="-16351"/>
            <a:chExt cx="8873303" cy="3832009"/>
          </a:xfrm>
        </p:grpSpPr>
        <p:cxnSp>
          <p:nvCxnSpPr>
            <p:cNvPr id="14" name="Straight Arrow Connector 13"/>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V2</a:t>
              </a:r>
              <a:endParaRPr lang="en-CA" sz="1200" b="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9384"/>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4"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45"/>
          <p:cNvGrpSpPr/>
          <p:nvPr userDrawn="1"/>
        </p:nvGrpSpPr>
        <p:grpSpPr>
          <a:xfrm>
            <a:off x="0" y="0"/>
            <a:ext cx="9144000" cy="6876000"/>
            <a:chOff x="0" y="0"/>
            <a:chExt cx="9144000" cy="6876000"/>
          </a:xfrm>
        </p:grpSpPr>
        <p:sp>
          <p:nvSpPr>
            <p:cNvPr id="48" name="Rectangle 4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Rectangle 4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50" name="Rectangle 4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8" name="TextBox 17"/>
          <p:cNvSpPr txBox="1"/>
          <p:nvPr userDrawn="1"/>
        </p:nvSpPr>
        <p:spPr>
          <a:xfrm>
            <a:off x="798362" y="3980093"/>
            <a:ext cx="2657514"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9" name="TextBox 18"/>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3"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24" name="Straight Connector 23"/>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McLean &amp; Company</a:t>
            </a:r>
            <a:endParaRPr lang="en-CA" sz="1000" dirty="0"/>
          </a:p>
        </p:txBody>
      </p:sp>
      <p:sp>
        <p:nvSpPr>
          <p:cNvPr id="9" name="Rectangle 8"/>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0" algn="l"/>
            <a:fld id="{FF20F8B6-5AB9-41C4-A82C-4155E8A92B2C}" type="slidenum">
              <a:rPr lang="en-CA" sz="1000" smtClean="0"/>
              <a:pPr marL="176213"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mcleanco.com/research/ss/hr-conduct-a-job-analysis/hr-storyboard-conduct-a-job-analysis-projec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r.mcleanco.com" TargetMode="External"/><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4.png"/><Relationship Id="rId4" Type="http://schemas.openxmlformats.org/officeDocument/2006/relationships/hyperlink" Target="http://hr.mcleanco.com/research/ss/hr-conduct-a-job-analysis/hr-storyboard-conduct-a-job-analysis-project?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hr-conduct-a-job-analysis/hr-storyboard-conduct-a-job-analysis-projec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8.wmf"/><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7.w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wmf"/><Relationship Id="rId5" Type="http://schemas.openxmlformats.org/officeDocument/2006/relationships/tags" Target="../tags/tag6.xml"/><Relationship Id="rId15" Type="http://schemas.openxmlformats.org/officeDocument/2006/relationships/image" Target="../media/image4.png"/><Relationship Id="rId10" Type="http://schemas.openxmlformats.org/officeDocument/2006/relationships/image" Target="../media/image5.jpeg"/><Relationship Id="rId4" Type="http://schemas.openxmlformats.org/officeDocument/2006/relationships/tags" Target="../tags/tag5.xml"/><Relationship Id="rId9" Type="http://schemas.openxmlformats.org/officeDocument/2006/relationships/notesSlide" Target="../notesSlides/notesSlide3.xml"/><Relationship Id="rId14" Type="http://schemas.openxmlformats.org/officeDocument/2006/relationships/hyperlink" Target="http://hr.mcleanco.com/research/ss/hr-conduct-a-job-analysis/hr-storyboard-conduct-a-job-analysis-project?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 Type="http://schemas.openxmlformats.org/officeDocument/2006/relationships/tags" Target="../tags/tag10.xml"/><Relationship Id="rId21" Type="http://schemas.openxmlformats.org/officeDocument/2006/relationships/tags" Target="../tags/tag28.xml"/><Relationship Id="rId34" Type="http://schemas.openxmlformats.org/officeDocument/2006/relationships/oleObject" Target="../embeddings/oleObject1.bin"/><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notesSlide" Target="../notesSlides/notesSlide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1" Type="http://schemas.openxmlformats.org/officeDocument/2006/relationships/vmlDrawing" Target="../drawings/vmlDrawing1.v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slideLayout" Target="../slideLayouts/slideLayout4.xml"/><Relationship Id="rId37" Type="http://schemas.openxmlformats.org/officeDocument/2006/relationships/image" Target="../media/image4.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hyperlink" Target="http://hr.mcleanco.com/research/ss/hr-conduct-a-job-analysis/hr-storyboard-conduct-a-job-analysis-project?utm_source=SS_Sample&amp;utm_medium=Collateral&amp;utm_campaign=Collateral" TargetMode="External"/><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hr.mcleanco.com/research/hr-guide-to-conducting-a-job-analysis-projec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r.mcleanco.com/research/ss/hr-conduct-a-job-analysis/hr-storyboard-conduct-a-job-analysis-project?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hr.mcleanco.com/research/ss/hr-conduct-a-job-analysis/hr-storyboard-conduct-a-job-analysis-project?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tags" Target="../tags/tag40.xml"/><Relationship Id="rId7" Type="http://schemas.openxmlformats.org/officeDocument/2006/relationships/oleObject" Target="../embeddings/oleObject2.bin"/><Relationship Id="rId2" Type="http://schemas.openxmlformats.org/officeDocument/2006/relationships/tags" Target="../tags/tag39.xml"/><Relationship Id="rId1" Type="http://schemas.openxmlformats.org/officeDocument/2006/relationships/vmlDrawing" Target="../drawings/vmlDrawing2.vml"/><Relationship Id="rId6" Type="http://schemas.openxmlformats.org/officeDocument/2006/relationships/notesSlide" Target="../notesSlides/notesSlide7.xml"/><Relationship Id="rId11" Type="http://schemas.openxmlformats.org/officeDocument/2006/relationships/image" Target="../media/image4.png"/><Relationship Id="rId5" Type="http://schemas.openxmlformats.org/officeDocument/2006/relationships/slideLayout" Target="../slideLayouts/slideLayout4.xml"/><Relationship Id="rId10" Type="http://schemas.openxmlformats.org/officeDocument/2006/relationships/hyperlink" Target="http://hr.mcleanco.com/research/ss/hr-conduct-a-job-analysis/hr-storyboard-conduct-a-job-analysis-project?utm_source=SS_Sample&amp;utm_medium=Collateral&amp;utm_campaign=Collateral" TargetMode="External"/><Relationship Id="rId4" Type="http://schemas.openxmlformats.org/officeDocument/2006/relationships/tags" Target="../tags/tag41.xml"/><Relationship Id="rId9"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tags" Target="../tags/tag58.xml"/><Relationship Id="rId26" Type="http://schemas.openxmlformats.org/officeDocument/2006/relationships/slideLayout" Target="../slideLayouts/slideLayout4.xml"/><Relationship Id="rId3" Type="http://schemas.openxmlformats.org/officeDocument/2006/relationships/tags" Target="../tags/tag43.xml"/><Relationship Id="rId21" Type="http://schemas.openxmlformats.org/officeDocument/2006/relationships/tags" Target="../tags/tag61.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tags" Target="../tags/tag57.xml"/><Relationship Id="rId25" Type="http://schemas.openxmlformats.org/officeDocument/2006/relationships/tags" Target="../tags/tag65.xml"/><Relationship Id="rId33" Type="http://schemas.openxmlformats.org/officeDocument/2006/relationships/image" Target="../media/image4.png"/><Relationship Id="rId2" Type="http://schemas.openxmlformats.org/officeDocument/2006/relationships/tags" Target="../tags/tag42.xml"/><Relationship Id="rId16" Type="http://schemas.openxmlformats.org/officeDocument/2006/relationships/tags" Target="../tags/tag56.xml"/><Relationship Id="rId20" Type="http://schemas.openxmlformats.org/officeDocument/2006/relationships/tags" Target="../tags/tag60.xml"/><Relationship Id="rId29" Type="http://schemas.openxmlformats.org/officeDocument/2006/relationships/image" Target="../media/image7.wmf"/><Relationship Id="rId1" Type="http://schemas.openxmlformats.org/officeDocument/2006/relationships/vmlDrawing" Target="../drawings/vmlDrawing3.vml"/><Relationship Id="rId6" Type="http://schemas.openxmlformats.org/officeDocument/2006/relationships/tags" Target="../tags/tag46.xml"/><Relationship Id="rId11" Type="http://schemas.openxmlformats.org/officeDocument/2006/relationships/tags" Target="../tags/tag51.xml"/><Relationship Id="rId24" Type="http://schemas.openxmlformats.org/officeDocument/2006/relationships/tags" Target="../tags/tag64.xml"/><Relationship Id="rId32" Type="http://schemas.openxmlformats.org/officeDocument/2006/relationships/hyperlink" Target="http://hr.mcleanco.com/research/ss/hr-conduct-a-job-analysis/hr-storyboard-conduct-a-job-analysis-project?utm_source=SS_Sample&amp;utm_medium=Collateral&amp;utm_campaign=Collateral" TargetMode="External"/><Relationship Id="rId5" Type="http://schemas.openxmlformats.org/officeDocument/2006/relationships/tags" Target="../tags/tag45.xml"/><Relationship Id="rId15" Type="http://schemas.openxmlformats.org/officeDocument/2006/relationships/tags" Target="../tags/tag55.xml"/><Relationship Id="rId23" Type="http://schemas.openxmlformats.org/officeDocument/2006/relationships/tags" Target="../tags/tag63.xml"/><Relationship Id="rId28" Type="http://schemas.openxmlformats.org/officeDocument/2006/relationships/oleObject" Target="../embeddings/oleObject3.bin"/><Relationship Id="rId10" Type="http://schemas.openxmlformats.org/officeDocument/2006/relationships/tags" Target="../tags/tag50.xml"/><Relationship Id="rId19" Type="http://schemas.openxmlformats.org/officeDocument/2006/relationships/tags" Target="../tags/tag59.xml"/><Relationship Id="rId31" Type="http://schemas.openxmlformats.org/officeDocument/2006/relationships/image" Target="../media/image14.wmf"/><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 Id="rId22" Type="http://schemas.openxmlformats.org/officeDocument/2006/relationships/tags" Target="../tags/tag62.xml"/><Relationship Id="rId27" Type="http://schemas.openxmlformats.org/officeDocument/2006/relationships/notesSlide" Target="../notesSlides/notesSlide8.xml"/><Relationship Id="rId30"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tags" Target="../tags/tag82.xml"/><Relationship Id="rId26" Type="http://schemas.openxmlformats.org/officeDocument/2006/relationships/tags" Target="../tags/tag90.xml"/><Relationship Id="rId3" Type="http://schemas.openxmlformats.org/officeDocument/2006/relationships/tags" Target="../tags/tag67.xml"/><Relationship Id="rId21" Type="http://schemas.openxmlformats.org/officeDocument/2006/relationships/tags" Target="../tags/tag85.xml"/><Relationship Id="rId34" Type="http://schemas.openxmlformats.org/officeDocument/2006/relationships/image" Target="../media/image4.png"/><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5" Type="http://schemas.openxmlformats.org/officeDocument/2006/relationships/tags" Target="../tags/tag89.xml"/><Relationship Id="rId33" Type="http://schemas.openxmlformats.org/officeDocument/2006/relationships/hyperlink" Target="http://hr.mcleanco.com/research/ss/hr-conduct-a-job-analysis/hr-storyboard-conduct-a-job-analysis-project?utm_source=SS_Sample&amp;utm_medium=Collateral&amp;utm_campaign=Collateral" TargetMode="Externa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tags" Target="../tags/tag84.xml"/><Relationship Id="rId29" Type="http://schemas.openxmlformats.org/officeDocument/2006/relationships/tags" Target="../tags/tag93.xml"/><Relationship Id="rId1" Type="http://schemas.openxmlformats.org/officeDocument/2006/relationships/vmlDrawing" Target="../drawings/vmlDrawing4.vml"/><Relationship Id="rId6" Type="http://schemas.openxmlformats.org/officeDocument/2006/relationships/tags" Target="../tags/tag70.xml"/><Relationship Id="rId11" Type="http://schemas.openxmlformats.org/officeDocument/2006/relationships/tags" Target="../tags/tag75.xml"/><Relationship Id="rId24" Type="http://schemas.openxmlformats.org/officeDocument/2006/relationships/tags" Target="../tags/tag88.xml"/><Relationship Id="rId32" Type="http://schemas.openxmlformats.org/officeDocument/2006/relationships/oleObject" Target="../embeddings/oleObject4.bin"/><Relationship Id="rId5" Type="http://schemas.openxmlformats.org/officeDocument/2006/relationships/tags" Target="../tags/tag69.xml"/><Relationship Id="rId15" Type="http://schemas.openxmlformats.org/officeDocument/2006/relationships/tags" Target="../tags/tag79.xml"/><Relationship Id="rId23" Type="http://schemas.openxmlformats.org/officeDocument/2006/relationships/tags" Target="../tags/tag87.xml"/><Relationship Id="rId28" Type="http://schemas.openxmlformats.org/officeDocument/2006/relationships/tags" Target="../tags/tag92.xml"/><Relationship Id="rId10" Type="http://schemas.openxmlformats.org/officeDocument/2006/relationships/tags" Target="../tags/tag74.xml"/><Relationship Id="rId19" Type="http://schemas.openxmlformats.org/officeDocument/2006/relationships/tags" Target="../tags/tag83.xml"/><Relationship Id="rId31" Type="http://schemas.openxmlformats.org/officeDocument/2006/relationships/notesSlide" Target="../notesSlides/notesSlide9.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 Id="rId22" Type="http://schemas.openxmlformats.org/officeDocument/2006/relationships/tags" Target="../tags/tag86.xml"/><Relationship Id="rId27" Type="http://schemas.openxmlformats.org/officeDocument/2006/relationships/tags" Target="../tags/tag91.xml"/><Relationship Id="rId30"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smtClean="0"/>
              <a:t>Conduct a Job Analysis Project</a:t>
            </a:r>
            <a:endParaRPr lang="en-CA"/>
          </a:p>
        </p:txBody>
      </p:sp>
      <p:sp>
        <p:nvSpPr>
          <p:cNvPr id="9" name="Text Placeholder 8"/>
          <p:cNvSpPr>
            <a:spLocks noGrp="1"/>
          </p:cNvSpPr>
          <p:nvPr>
            <p:ph type="body" sz="quarter" idx="16"/>
          </p:nvPr>
        </p:nvSpPr>
        <p:spPr/>
        <p:txBody>
          <a:bodyPr/>
          <a:lstStyle/>
          <a:p>
            <a:r>
              <a:rPr lang="en-US"/>
              <a:t>Job analysis success won’t happen without planning and best practice processes.</a:t>
            </a:r>
            <a:endParaRPr lang="en-CA"/>
          </a:p>
          <a:p>
            <a:endParaRPr lang="en-CA"/>
          </a:p>
        </p:txBody>
      </p:sp>
      <p:pic>
        <p:nvPicPr>
          <p:cNvPr id="5" name="Picture 4" descr="sample-titlebar-mco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ction="ppaction://hlinkfile"/>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1033"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6"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CA" b="1" dirty="0" smtClean="0"/>
              <a:t>Sign up for free trial membership to get practical</a:t>
            </a:r>
          </a:p>
          <a:p>
            <a:r>
              <a:rPr lang="en-CA" b="1" dirty="0" smtClean="0"/>
              <a:t>solutions for your HR challenges</a:t>
            </a:r>
            <a:endParaRPr lang="en-CA" b="1" dirty="0"/>
          </a:p>
        </p:txBody>
      </p:sp>
      <p:pic>
        <p:nvPicPr>
          <p:cNvPr id="15" name="Picture 14" descr="green_button.png">
            <a:hlinkClick r:id="rId4"/>
          </p:cNvPr>
          <p:cNvPicPr>
            <a:picLocks noChangeAspect="1"/>
          </p:cNvPicPr>
          <p:nvPr/>
        </p:nvPicPr>
        <p:blipFill>
          <a:blip r:embed="rId7"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9"/>
          </p:nvPr>
        </p:nvSpPr>
        <p:spPr/>
        <p:txBody>
          <a:bodyPr/>
          <a:lstStyle/>
          <a:p>
            <a:r>
              <a:rPr lang="en-CA" dirty="0" smtClean="0"/>
              <a:t>Job analysis is the cornerstone of successful HR management, but many organizations don’t know where to start or don’t do it as well as they could.</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9" name="TextBox 18"/>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20" name="TextBox 19"/>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sp>
        <p:nvSpPr>
          <p:cNvPr id="25" name="Text Placeholder 9"/>
          <p:cNvSpPr>
            <a:spLocks noGrp="1"/>
          </p:cNvSpPr>
          <p:nvPr>
            <p:ph type="body" sz="quarter" idx="16"/>
          </p:nvPr>
        </p:nvSpPr>
        <p:spPr>
          <a:xfrm>
            <a:off x="249303" y="2636912"/>
            <a:ext cx="4034665" cy="2376264"/>
          </a:xfrm>
        </p:spPr>
        <p:txBody>
          <a:bodyPr/>
          <a:lstStyle/>
          <a:p>
            <a:pPr marL="228600" lvl="0" indent="-228600"/>
            <a:r>
              <a:rPr lang="en-US" dirty="0" smtClean="0"/>
              <a:t>HR professionals and other individuals who are interested in:</a:t>
            </a:r>
          </a:p>
          <a:p>
            <a:pPr marL="457200" lvl="1" indent="-222250"/>
            <a:r>
              <a:rPr lang="en-US" dirty="0" smtClean="0"/>
              <a:t>Learning about job analysis. </a:t>
            </a:r>
          </a:p>
          <a:p>
            <a:pPr marL="457200" lvl="1" indent="-222250"/>
            <a:r>
              <a:rPr lang="en-US" dirty="0" smtClean="0"/>
              <a:t>Determining if a job analysis is needed.</a:t>
            </a:r>
          </a:p>
          <a:p>
            <a:pPr marL="457200" lvl="1" indent="-222250"/>
            <a:r>
              <a:rPr lang="en-US" dirty="0" smtClean="0"/>
              <a:t>Starting a job analysis project.</a:t>
            </a:r>
          </a:p>
          <a:p>
            <a:pPr marL="457200" lvl="1" indent="-222250"/>
            <a:r>
              <a:rPr lang="en-US" dirty="0" smtClean="0"/>
              <a:t>Improving their planning of a job analysis project.</a:t>
            </a:r>
          </a:p>
          <a:p>
            <a:pPr marL="228600" lvl="0" indent="-228600"/>
            <a:r>
              <a:rPr lang="en-US" dirty="0" smtClean="0"/>
              <a:t>Small to mid-sized enterprises (SME)</a:t>
            </a:r>
          </a:p>
          <a:p>
            <a:endParaRPr lang="en-CA" dirty="0"/>
          </a:p>
        </p:txBody>
      </p:sp>
      <p:sp>
        <p:nvSpPr>
          <p:cNvPr id="26" name="Text Placeholder 11"/>
          <p:cNvSpPr>
            <a:spLocks noGrp="1"/>
          </p:cNvSpPr>
          <p:nvPr>
            <p:ph type="body" sz="quarter" idx="23"/>
          </p:nvPr>
        </p:nvSpPr>
        <p:spPr>
          <a:xfrm>
            <a:off x="4860032" y="2636912"/>
            <a:ext cx="4032448" cy="2376264"/>
          </a:xfrm>
        </p:spPr>
        <p:txBody>
          <a:bodyPr/>
          <a:lstStyle/>
          <a:p>
            <a:pPr marL="228600" lvl="1" indent="-228600">
              <a:spcAft>
                <a:spcPts val="0"/>
              </a:spcAft>
              <a:buFont typeface="Wingdings" pitchFamily="2" charset="2"/>
              <a:buChar char="ü"/>
            </a:pPr>
            <a:r>
              <a:rPr lang="en-US" dirty="0" smtClean="0"/>
              <a:t>Understand the importance of job analysis.</a:t>
            </a:r>
          </a:p>
          <a:p>
            <a:pPr marL="228600" lvl="1" indent="-228600">
              <a:spcAft>
                <a:spcPts val="0"/>
              </a:spcAft>
              <a:buFont typeface="Wingdings" pitchFamily="2" charset="2"/>
              <a:buChar char="ü"/>
            </a:pPr>
            <a:r>
              <a:rPr lang="en-US" dirty="0" smtClean="0"/>
              <a:t>Determine if a job analysis is needed for the organization.</a:t>
            </a:r>
          </a:p>
          <a:p>
            <a:pPr marL="228600" lvl="1" indent="-228600">
              <a:spcAft>
                <a:spcPts val="0"/>
              </a:spcAft>
              <a:buFont typeface="Wingdings" pitchFamily="2" charset="2"/>
              <a:buChar char="ü"/>
            </a:pPr>
            <a:r>
              <a:rPr lang="en-US" dirty="0" smtClean="0"/>
              <a:t>Identify who should be involved in job analysis and whether a consultant should be used.</a:t>
            </a:r>
          </a:p>
          <a:p>
            <a:pPr marL="228600" lvl="1" indent="-228600">
              <a:spcAft>
                <a:spcPts val="0"/>
              </a:spcAft>
              <a:buFont typeface="Wingdings" pitchFamily="2" charset="2"/>
              <a:buChar char="ü"/>
            </a:pPr>
            <a:r>
              <a:rPr lang="en-US" dirty="0" smtClean="0"/>
              <a:t>Navigate common job analysis methods and identify appropriate methods for your particular job analysis project.</a:t>
            </a:r>
          </a:p>
          <a:p>
            <a:pPr marL="228600" lvl="1" indent="-228600">
              <a:spcAft>
                <a:spcPts val="0"/>
              </a:spcAft>
              <a:buFont typeface="Wingdings" pitchFamily="2" charset="2"/>
              <a:buChar char="ü"/>
            </a:pPr>
            <a:r>
              <a:rPr lang="en-US" dirty="0" smtClean="0"/>
              <a:t>Organize and plan your job analysis project</a:t>
            </a:r>
            <a:r>
              <a:rPr lang="en-US" dirty="0" smtClean="0">
                <a:solidFill>
                  <a:srgbClr val="C00000"/>
                </a:solidFill>
              </a:rPr>
              <a:t>.</a:t>
            </a:r>
          </a:p>
          <a:p>
            <a:endParaRPr lang="en-CA" dirty="0"/>
          </a:p>
        </p:txBody>
      </p:sp>
      <p:pic>
        <p:nvPicPr>
          <p:cNvPr id="8"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4" name="Rounded Rectangle 3"/>
          <p:cNvSpPr/>
          <p:nvPr>
            <p:custDataLst>
              <p:tags r:id="rId1"/>
            </p:custDataLst>
          </p:nvPr>
        </p:nvSpPr>
        <p:spPr>
          <a:xfrm>
            <a:off x="262834" y="1196752"/>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Job analysis is the journey, not the destination</a:t>
            </a:r>
          </a:p>
        </p:txBody>
      </p:sp>
      <p:sp>
        <p:nvSpPr>
          <p:cNvPr id="5" name="Text Placeholder 2"/>
          <p:cNvSpPr txBox="1">
            <a:spLocks/>
          </p:cNvSpPr>
          <p:nvPr>
            <p:custDataLst>
              <p:tags r:id="rId2"/>
            </p:custDataLst>
          </p:nvPr>
        </p:nvSpPr>
        <p:spPr bwMode="auto">
          <a:xfrm>
            <a:off x="1739002" y="1632061"/>
            <a:ext cx="7143956" cy="12961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82563" indent="-184150" algn="l" eaLnBrk="0" hangingPunct="0">
              <a:lnSpc>
                <a:spcPts val="1350"/>
              </a:lnSpc>
              <a:spcBef>
                <a:spcPts val="0"/>
              </a:spcBef>
              <a:spcAft>
                <a:spcPts val="600"/>
              </a:spcAft>
              <a:buClr>
                <a:srgbClr val="333333"/>
              </a:buClr>
              <a:buSzPct val="120000"/>
              <a:buFont typeface="Arial" pitchFamily="34" charset="0"/>
              <a:buChar char="•"/>
            </a:pPr>
            <a:r>
              <a:rPr lang="en-US" sz="1400" dirty="0" smtClean="0">
                <a:latin typeface="Arial"/>
              </a:rPr>
              <a:t>Job analysis is a means to an end, the end being accurate and legally defensible job descriptions and specifications. In turn, these enable key HR activities, including workforce planning, recruiting, compensation, and performance management.</a:t>
            </a:r>
          </a:p>
          <a:p>
            <a:pPr marL="182563" indent="-184150" algn="l" eaLnBrk="0" hangingPunct="0">
              <a:lnSpc>
                <a:spcPts val="1350"/>
              </a:lnSpc>
              <a:spcBef>
                <a:spcPts val="0"/>
              </a:spcBef>
              <a:spcAft>
                <a:spcPts val="600"/>
              </a:spcAft>
              <a:buClr>
                <a:srgbClr val="333333"/>
              </a:buClr>
              <a:buSzPct val="120000"/>
              <a:buFont typeface="Arial" pitchFamily="34" charset="0"/>
              <a:buChar char="•"/>
            </a:pPr>
            <a:r>
              <a:rPr lang="en-US" sz="1400" dirty="0" smtClean="0">
                <a:latin typeface="Arial"/>
              </a:rPr>
              <a:t>Yet, a surprising 33% of organizations </a:t>
            </a:r>
            <a:r>
              <a:rPr lang="en-US" sz="1400" i="1" dirty="0" smtClean="0">
                <a:latin typeface="Arial"/>
              </a:rPr>
              <a:t>don’t do job analysis </a:t>
            </a:r>
            <a:r>
              <a:rPr lang="en-US" sz="1400" dirty="0" smtClean="0">
                <a:latin typeface="Arial"/>
              </a:rPr>
              <a:t>at all, primarily because they don’t know where to start or lack in-house expertise. Of those that do job analysis, many don’t do it well or are calling it job analysis when it’s really something else (i.e. job evaluation).</a:t>
            </a:r>
          </a:p>
        </p:txBody>
      </p:sp>
      <p:sp>
        <p:nvSpPr>
          <p:cNvPr id="6" name="Rounded Rectangle 5"/>
          <p:cNvSpPr/>
          <p:nvPr>
            <p:custDataLst>
              <p:tags r:id="rId3"/>
            </p:custDataLst>
          </p:nvPr>
        </p:nvSpPr>
        <p:spPr>
          <a:xfrm>
            <a:off x="257176" y="2992039"/>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Job analysis is not “one-size-fits-all”</a:t>
            </a:r>
          </a:p>
        </p:txBody>
      </p:sp>
      <p:sp>
        <p:nvSpPr>
          <p:cNvPr id="8" name="Text Placeholder 2"/>
          <p:cNvSpPr txBox="1">
            <a:spLocks/>
          </p:cNvSpPr>
          <p:nvPr>
            <p:custDataLst>
              <p:tags r:id="rId4"/>
            </p:custDataLst>
          </p:nvPr>
        </p:nvSpPr>
        <p:spPr bwMode="auto">
          <a:xfrm>
            <a:off x="1727684" y="3458437"/>
            <a:ext cx="7149615" cy="11946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82563" indent="-184150" algn="l" eaLnBrk="0" hangingPunct="0">
              <a:lnSpc>
                <a:spcPts val="1350"/>
              </a:lnSpc>
              <a:spcBef>
                <a:spcPts val="0"/>
              </a:spcBef>
              <a:spcAft>
                <a:spcPts val="600"/>
              </a:spcAft>
              <a:buClr>
                <a:srgbClr val="333333"/>
              </a:buClr>
              <a:buSzPct val="120000"/>
              <a:buFont typeface="Arial" pitchFamily="34" charset="0"/>
              <a:buChar char="•"/>
            </a:pPr>
            <a:r>
              <a:rPr lang="en-US" sz="1400" dirty="0" smtClean="0"/>
              <a:t>Job analysis is not a single methodology – it is a customized combination of a range of techniques.</a:t>
            </a:r>
          </a:p>
          <a:p>
            <a:pPr marL="182563" indent="-184150" algn="l" eaLnBrk="0" hangingPunct="0">
              <a:lnSpc>
                <a:spcPts val="1350"/>
              </a:lnSpc>
              <a:spcBef>
                <a:spcPts val="0"/>
              </a:spcBef>
              <a:spcAft>
                <a:spcPts val="600"/>
              </a:spcAft>
              <a:buClr>
                <a:srgbClr val="333333"/>
              </a:buClr>
              <a:buSzPct val="120000"/>
              <a:buFont typeface="Arial" pitchFamily="34" charset="0"/>
              <a:buChar char="•"/>
            </a:pPr>
            <a:r>
              <a:rPr lang="en-US" sz="1400" dirty="0" smtClean="0"/>
              <a:t>Designing a job analysis to meet the needs of a particular organization will depend on the purpose of the analysis and a balancing of practical considerations, such as time, resources, confidentiality, quality of information desired/expected, location of resources, and the job being analyzed.</a:t>
            </a:r>
            <a:endParaRPr lang="en-CA" sz="1400" b="1" dirty="0" smtClean="0">
              <a:solidFill>
                <a:srgbClr val="C00000"/>
              </a:solidFill>
            </a:endParaRPr>
          </a:p>
        </p:txBody>
      </p:sp>
      <p:sp>
        <p:nvSpPr>
          <p:cNvPr id="9" name="Rounded Rectangle 8"/>
          <p:cNvSpPr/>
          <p:nvPr>
            <p:custDataLst>
              <p:tags r:id="rId5"/>
            </p:custDataLst>
          </p:nvPr>
        </p:nvSpPr>
        <p:spPr>
          <a:xfrm>
            <a:off x="257175" y="4685881"/>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Job analysis is a collaborative effort</a:t>
            </a:r>
          </a:p>
        </p:txBody>
      </p:sp>
      <p:sp>
        <p:nvSpPr>
          <p:cNvPr id="10" name="Text Placeholder 2"/>
          <p:cNvSpPr txBox="1">
            <a:spLocks/>
          </p:cNvSpPr>
          <p:nvPr>
            <p:custDataLst>
              <p:tags r:id="rId6"/>
            </p:custDataLst>
          </p:nvPr>
        </p:nvSpPr>
        <p:spPr bwMode="auto">
          <a:xfrm>
            <a:off x="1733343" y="4940580"/>
            <a:ext cx="7143956" cy="147675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82563" indent="-184150" algn="l" eaLnBrk="0" hangingPunct="0">
              <a:lnSpc>
                <a:spcPts val="1350"/>
              </a:lnSpc>
              <a:spcBef>
                <a:spcPts val="0"/>
              </a:spcBef>
              <a:spcAft>
                <a:spcPts val="600"/>
              </a:spcAft>
              <a:buClr>
                <a:srgbClr val="333333"/>
              </a:buClr>
              <a:buSzPct val="120000"/>
              <a:buFont typeface="Arial" pitchFamily="34" charset="0"/>
              <a:buChar char="•"/>
            </a:pPr>
            <a:r>
              <a:rPr lang="en-CA" sz="1400" dirty="0" smtClean="0">
                <a:latin typeface="Arial"/>
              </a:rPr>
              <a:t>The supervisor of a job being analyzed is the single most important person to include in the job analysis project. Not only do supervisors currently manage the job, but they also probably did it themselves earlier in their careers. </a:t>
            </a:r>
          </a:p>
          <a:p>
            <a:pPr marL="182563" indent="-184150" algn="l" eaLnBrk="0" hangingPunct="0">
              <a:lnSpc>
                <a:spcPts val="1350"/>
              </a:lnSpc>
              <a:spcBef>
                <a:spcPts val="0"/>
              </a:spcBef>
              <a:spcAft>
                <a:spcPts val="600"/>
              </a:spcAft>
              <a:buClr>
                <a:srgbClr val="333333"/>
              </a:buClr>
              <a:buSzPct val="120000"/>
              <a:buFont typeface="Arial" pitchFamily="34" charset="0"/>
              <a:buChar char="•"/>
            </a:pPr>
            <a:r>
              <a:rPr lang="en-CA" sz="1400" dirty="0" smtClean="0">
                <a:latin typeface="Arial"/>
              </a:rPr>
              <a:t>However, getting supervisors and job incumbents to participate is the single biggest challenge of any job analysis project. Without their involvement, the results of the job analysis will be less than perfect.</a:t>
            </a:r>
            <a:endParaRPr lang="en-CA" sz="1400" b="1" dirty="0" smtClean="0">
              <a:latin typeface="Arial"/>
            </a:endParaRPr>
          </a:p>
        </p:txBody>
      </p:sp>
      <p:pic>
        <p:nvPicPr>
          <p:cNvPr id="11" name="Picture 9"/>
          <p:cNvPicPr>
            <a:picLocks noChangeAspect="1" noChangeArrowheads="1"/>
          </p:cNvPicPr>
          <p:nvPr>
            <p:custDataLst>
              <p:tags r:id="rId7"/>
            </p:custDataLst>
          </p:nvPr>
        </p:nvPicPr>
        <p:blipFill>
          <a:blip r:embed="rId10" cstate="screen"/>
          <a:stretch>
            <a:fillRect/>
          </a:stretch>
        </p:blipFill>
        <p:spPr bwMode="auto">
          <a:xfrm>
            <a:off x="303356" y="3356992"/>
            <a:ext cx="1493538" cy="1253618"/>
          </a:xfrm>
          <a:prstGeom prst="rect">
            <a:avLst/>
          </a:prstGeom>
          <a:noFill/>
          <a:ln w="9525">
            <a:noFill/>
            <a:miter lim="800000"/>
            <a:headEnd/>
            <a:tailEnd/>
          </a:ln>
        </p:spPr>
      </p:pic>
      <p:pic>
        <p:nvPicPr>
          <p:cNvPr id="12" name="Picture 11" descr="feet.wmf"/>
          <p:cNvPicPr>
            <a:picLocks noChangeAspect="1"/>
          </p:cNvPicPr>
          <p:nvPr/>
        </p:nvPicPr>
        <p:blipFill>
          <a:blip r:embed="rId11" cstate="screen"/>
          <a:stretch>
            <a:fillRect/>
          </a:stretch>
        </p:blipFill>
        <p:spPr>
          <a:xfrm>
            <a:off x="683568" y="1568227"/>
            <a:ext cx="473804" cy="1228184"/>
          </a:xfrm>
          <a:prstGeom prst="rect">
            <a:avLst/>
          </a:prstGeom>
        </p:spPr>
      </p:pic>
      <p:pic>
        <p:nvPicPr>
          <p:cNvPr id="13" name="Picture 12" descr="man.wmf"/>
          <p:cNvPicPr>
            <a:picLocks noChangeAspect="1"/>
          </p:cNvPicPr>
          <p:nvPr/>
        </p:nvPicPr>
        <p:blipFill>
          <a:blip r:embed="rId12" cstate="screen"/>
          <a:stretch>
            <a:fillRect/>
          </a:stretch>
        </p:blipFill>
        <p:spPr>
          <a:xfrm>
            <a:off x="558395" y="5218014"/>
            <a:ext cx="332369" cy="839278"/>
          </a:xfrm>
          <a:prstGeom prst="rect">
            <a:avLst/>
          </a:prstGeom>
        </p:spPr>
      </p:pic>
      <p:pic>
        <p:nvPicPr>
          <p:cNvPr id="14" name="Picture 13" descr="woman.wmf"/>
          <p:cNvPicPr>
            <a:picLocks noChangeAspect="1"/>
          </p:cNvPicPr>
          <p:nvPr/>
        </p:nvPicPr>
        <p:blipFill>
          <a:blip r:embed="rId13" cstate="screen"/>
          <a:stretch>
            <a:fillRect/>
          </a:stretch>
        </p:blipFill>
        <p:spPr>
          <a:xfrm>
            <a:off x="935596" y="5218014"/>
            <a:ext cx="395500" cy="839278"/>
          </a:xfrm>
          <a:prstGeom prst="rect">
            <a:avLst/>
          </a:prstGeom>
        </p:spPr>
      </p:pic>
      <p:pic>
        <p:nvPicPr>
          <p:cNvPr id="15" name="Picture 9">
            <a:hlinkClick r:id="rId14"/>
          </p:cNvPr>
          <p:cNvPicPr>
            <a:picLocks noChangeAspect="1" noChangeArrowheads="1"/>
          </p:cNvPicPr>
          <p:nvPr/>
        </p:nvPicPr>
        <p:blipFill>
          <a:blip r:embed="rId1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hidden="1"/>
          <p:cNvGraphicFramePr>
            <a:graphicFrameLocks noChangeAspect="1"/>
          </p:cNvGraphicFramePr>
          <p:nvPr/>
        </p:nvGraphicFramePr>
        <p:xfrm>
          <a:off x="0" y="0"/>
          <a:ext cx="158750" cy="158750"/>
        </p:xfrm>
        <a:graphic>
          <a:graphicData uri="http://schemas.openxmlformats.org/presentationml/2006/ole">
            <p:oleObj spid="_x0000_s448514" name="think-cell Slide" r:id="rId34" imgW="360" imgH="360" progId="">
              <p:embed/>
            </p:oleObj>
          </a:graphicData>
        </a:graphic>
      </p:graphicFrame>
      <p:cxnSp>
        <p:nvCxnSpPr>
          <p:cNvPr id="76" name="Shape 75"/>
          <p:cNvCxnSpPr/>
          <p:nvPr>
            <p:custDataLst>
              <p:tags r:id="rId2"/>
            </p:custDataLst>
          </p:nvPr>
        </p:nvCxnSpPr>
        <p:spPr>
          <a:xfrm rot="5400000" flipH="1" flipV="1">
            <a:off x="6846078" y="3770484"/>
            <a:ext cx="612000" cy="792000"/>
          </a:xfrm>
          <a:prstGeom prst="bentConnector2">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hape 71"/>
          <p:cNvCxnSpPr/>
          <p:nvPr>
            <p:custDataLst>
              <p:tags r:id="rId3"/>
            </p:custDataLst>
          </p:nvPr>
        </p:nvCxnSpPr>
        <p:spPr>
          <a:xfrm rot="16200000" flipH="1">
            <a:off x="6858316" y="2438269"/>
            <a:ext cx="612000" cy="792000"/>
          </a:xfrm>
          <a:prstGeom prst="bentConnector2">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custDataLst>
              <p:tags r:id="rId4"/>
            </p:custDataLst>
          </p:nvPr>
        </p:nvSpPr>
        <p:spPr/>
        <p:txBody>
          <a:bodyPr/>
          <a:lstStyle/>
          <a:p>
            <a:r>
              <a:rPr lang="en-US" dirty="0" smtClean="0"/>
              <a:t>The various approaches to job analysis have a basic underlying process that is reflected in McLean &amp; Company’s job process</a:t>
            </a:r>
            <a:endParaRPr lang="en-US" dirty="0"/>
          </a:p>
        </p:txBody>
      </p:sp>
      <p:sp>
        <p:nvSpPr>
          <p:cNvPr id="5" name="Rectangle 4"/>
          <p:cNvSpPr/>
          <p:nvPr>
            <p:custDataLst>
              <p:tags r:id="rId5"/>
            </p:custDataLst>
          </p:nvPr>
        </p:nvSpPr>
        <p:spPr>
          <a:xfrm>
            <a:off x="683632" y="5445386"/>
            <a:ext cx="1152000" cy="7560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Define</a:t>
            </a:r>
            <a:endParaRPr lang="en-US" sz="1600" dirty="0"/>
          </a:p>
        </p:txBody>
      </p:sp>
      <p:sp>
        <p:nvSpPr>
          <p:cNvPr id="6" name="Rectangle 5"/>
          <p:cNvSpPr/>
          <p:nvPr>
            <p:custDataLst>
              <p:tags r:id="rId6"/>
            </p:custDataLst>
          </p:nvPr>
        </p:nvSpPr>
        <p:spPr>
          <a:xfrm>
            <a:off x="2078792" y="5445386"/>
            <a:ext cx="1152000" cy="7560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Plan </a:t>
            </a:r>
            <a:endParaRPr lang="en-US" sz="1600" dirty="0"/>
          </a:p>
        </p:txBody>
      </p:sp>
      <p:sp>
        <p:nvSpPr>
          <p:cNvPr id="10" name="Oval 9"/>
          <p:cNvSpPr/>
          <p:nvPr>
            <p:custDataLst>
              <p:tags r:id="rId7"/>
            </p:custDataLst>
          </p:nvPr>
        </p:nvSpPr>
        <p:spPr>
          <a:xfrm>
            <a:off x="503474" y="5346909"/>
            <a:ext cx="360040" cy="324036"/>
          </a:xfrm>
          <a:prstGeom prst="ellipse">
            <a:avLst/>
          </a:prstGeom>
          <a:solidFill>
            <a:schemeClr val="accent2"/>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1</a:t>
            </a:r>
            <a:endParaRPr lang="en-US" sz="2000" dirty="0"/>
          </a:p>
        </p:txBody>
      </p:sp>
      <p:sp>
        <p:nvSpPr>
          <p:cNvPr id="11" name="Oval 10"/>
          <p:cNvSpPr/>
          <p:nvPr>
            <p:custDataLst>
              <p:tags r:id="rId8"/>
            </p:custDataLst>
          </p:nvPr>
        </p:nvSpPr>
        <p:spPr>
          <a:xfrm>
            <a:off x="1979638" y="5346909"/>
            <a:ext cx="360040" cy="324036"/>
          </a:xfrm>
          <a:prstGeom prst="ellipse">
            <a:avLst/>
          </a:prstGeom>
          <a:solidFill>
            <a:schemeClr val="accent2"/>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2</a:t>
            </a:r>
            <a:endParaRPr lang="en-US" sz="2000" dirty="0"/>
          </a:p>
        </p:txBody>
      </p:sp>
      <p:sp>
        <p:nvSpPr>
          <p:cNvPr id="12" name="Rectangle 11"/>
          <p:cNvSpPr/>
          <p:nvPr>
            <p:custDataLst>
              <p:tags r:id="rId9"/>
            </p:custDataLst>
          </p:nvPr>
        </p:nvSpPr>
        <p:spPr>
          <a:xfrm>
            <a:off x="3473966" y="5444592"/>
            <a:ext cx="1152000" cy="7560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Collect</a:t>
            </a:r>
          </a:p>
        </p:txBody>
      </p:sp>
      <p:sp>
        <p:nvSpPr>
          <p:cNvPr id="13" name="Oval 12"/>
          <p:cNvSpPr/>
          <p:nvPr>
            <p:custDataLst>
              <p:tags r:id="rId10"/>
            </p:custDataLst>
          </p:nvPr>
        </p:nvSpPr>
        <p:spPr>
          <a:xfrm>
            <a:off x="3419927" y="5336580"/>
            <a:ext cx="360040" cy="324036"/>
          </a:xfrm>
          <a:prstGeom prst="ellipse">
            <a:avLst/>
          </a:prstGeom>
          <a:solidFill>
            <a:schemeClr val="accent4"/>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3</a:t>
            </a:r>
            <a:endParaRPr lang="en-US" sz="2000" dirty="0"/>
          </a:p>
        </p:txBody>
      </p:sp>
      <p:sp>
        <p:nvSpPr>
          <p:cNvPr id="14" name="Rectangle 13"/>
          <p:cNvSpPr/>
          <p:nvPr>
            <p:custDataLst>
              <p:tags r:id="rId11"/>
            </p:custDataLst>
          </p:nvPr>
        </p:nvSpPr>
        <p:spPr>
          <a:xfrm>
            <a:off x="6264316" y="5444592"/>
            <a:ext cx="1152000" cy="75608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Document</a:t>
            </a:r>
          </a:p>
        </p:txBody>
      </p:sp>
      <p:sp>
        <p:nvSpPr>
          <p:cNvPr id="16" name="Rectangle 15"/>
          <p:cNvSpPr/>
          <p:nvPr>
            <p:custDataLst>
              <p:tags r:id="rId12"/>
            </p:custDataLst>
          </p:nvPr>
        </p:nvSpPr>
        <p:spPr>
          <a:xfrm>
            <a:off x="4824028" y="3644392"/>
            <a:ext cx="1758540"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200" dirty="0"/>
          </a:p>
        </p:txBody>
      </p:sp>
      <p:sp>
        <p:nvSpPr>
          <p:cNvPr id="17" name="Rectangle 16"/>
          <p:cNvSpPr/>
          <p:nvPr>
            <p:custDataLst>
              <p:tags r:id="rId13"/>
            </p:custDataLst>
          </p:nvPr>
        </p:nvSpPr>
        <p:spPr>
          <a:xfrm>
            <a:off x="4869140" y="5444592"/>
            <a:ext cx="1152000" cy="7560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Analyze</a:t>
            </a:r>
          </a:p>
        </p:txBody>
      </p:sp>
      <p:sp>
        <p:nvSpPr>
          <p:cNvPr id="15" name="Oval 14"/>
          <p:cNvSpPr/>
          <p:nvPr>
            <p:custDataLst>
              <p:tags r:id="rId14"/>
            </p:custDataLst>
          </p:nvPr>
        </p:nvSpPr>
        <p:spPr>
          <a:xfrm>
            <a:off x="4788078" y="5336580"/>
            <a:ext cx="360040" cy="324036"/>
          </a:xfrm>
          <a:prstGeom prst="ellipse">
            <a:avLst/>
          </a:prstGeom>
          <a:solidFill>
            <a:schemeClr val="accent4"/>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4</a:t>
            </a:r>
            <a:endParaRPr lang="en-US" sz="2000" dirty="0"/>
          </a:p>
        </p:txBody>
      </p:sp>
      <p:sp>
        <p:nvSpPr>
          <p:cNvPr id="22" name="Oval 21"/>
          <p:cNvSpPr/>
          <p:nvPr>
            <p:custDataLst>
              <p:tags r:id="rId15"/>
            </p:custDataLst>
          </p:nvPr>
        </p:nvSpPr>
        <p:spPr>
          <a:xfrm>
            <a:off x="6228367" y="5346909"/>
            <a:ext cx="360040" cy="324036"/>
          </a:xfrm>
          <a:prstGeom prst="ellipse">
            <a:avLst/>
          </a:prstGeom>
          <a:solidFill>
            <a:schemeClr val="accent5">
              <a:lumMod val="75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5</a:t>
            </a:r>
            <a:endParaRPr lang="en-US" sz="2000" dirty="0"/>
          </a:p>
        </p:txBody>
      </p:sp>
      <p:sp>
        <p:nvSpPr>
          <p:cNvPr id="31" name="TextBox 30"/>
          <p:cNvSpPr txBox="1"/>
          <p:nvPr>
            <p:custDataLst>
              <p:tags r:id="rId16"/>
            </p:custDataLst>
          </p:nvPr>
        </p:nvSpPr>
        <p:spPr>
          <a:xfrm>
            <a:off x="251520" y="1196752"/>
            <a:ext cx="3060004" cy="307777"/>
          </a:xfrm>
          <a:prstGeom prst="rect">
            <a:avLst/>
          </a:prstGeom>
          <a:noFill/>
        </p:spPr>
        <p:txBody>
          <a:bodyPr wrap="square" rtlCol="0">
            <a:spAutoFit/>
          </a:bodyPr>
          <a:lstStyle/>
          <a:p>
            <a:r>
              <a:rPr lang="en-US" sz="1400" b="1" i="1" dirty="0" smtClean="0"/>
              <a:t>Phase 1:</a:t>
            </a:r>
            <a:r>
              <a:rPr lang="en-US" sz="1400" b="1" dirty="0" smtClean="0"/>
              <a:t> Prepare for </a:t>
            </a:r>
            <a:r>
              <a:rPr lang="en-US" sz="1400" b="1" smtClean="0"/>
              <a:t>Job Analysis</a:t>
            </a:r>
            <a:endParaRPr lang="en-US" sz="1400" b="1" dirty="0" smtClean="0"/>
          </a:p>
        </p:txBody>
      </p:sp>
      <p:sp>
        <p:nvSpPr>
          <p:cNvPr id="35" name="Left Brace 34"/>
          <p:cNvSpPr/>
          <p:nvPr/>
        </p:nvSpPr>
        <p:spPr>
          <a:xfrm rot="16200000">
            <a:off x="1610024" y="3726140"/>
            <a:ext cx="370373" cy="2871163"/>
          </a:xfrm>
          <a:prstGeom prst="leftBrace">
            <a:avLst>
              <a:gd name="adj1" fmla="val 8333"/>
              <a:gd name="adj2" fmla="val 54861"/>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Rectangle 36"/>
          <p:cNvSpPr/>
          <p:nvPr>
            <p:custDataLst>
              <p:tags r:id="rId17"/>
            </p:custDataLst>
          </p:nvPr>
        </p:nvSpPr>
        <p:spPr>
          <a:xfrm>
            <a:off x="7548078" y="2654492"/>
            <a:ext cx="1332000" cy="189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bg1"/>
                </a:solidFill>
              </a:rPr>
              <a:t>HR Functions</a:t>
            </a:r>
          </a:p>
          <a:p>
            <a:pPr algn="l"/>
            <a:r>
              <a:rPr lang="en-US" sz="1200" dirty="0" smtClean="0">
                <a:solidFill>
                  <a:schemeClr val="bg1"/>
                </a:solidFill>
              </a:rPr>
              <a:t>Including:</a:t>
            </a:r>
          </a:p>
          <a:p>
            <a:pPr marL="82550" indent="-82550" algn="l">
              <a:buFont typeface="Arial" pitchFamily="34" charset="0"/>
              <a:buChar char="•"/>
            </a:pPr>
            <a:r>
              <a:rPr lang="en-US" sz="1200" dirty="0" smtClean="0">
                <a:solidFill>
                  <a:schemeClr val="bg1"/>
                </a:solidFill>
              </a:rPr>
              <a:t>Compensation Management</a:t>
            </a:r>
          </a:p>
          <a:p>
            <a:pPr marL="82550" indent="-82550" algn="l">
              <a:buFont typeface="Arial" pitchFamily="34" charset="0"/>
              <a:buChar char="•"/>
            </a:pPr>
            <a:r>
              <a:rPr lang="en-US" sz="1200" dirty="0" smtClean="0">
                <a:solidFill>
                  <a:schemeClr val="bg1"/>
                </a:solidFill>
              </a:rPr>
              <a:t>Recruitment &amp; Selection</a:t>
            </a:r>
          </a:p>
          <a:p>
            <a:pPr marL="82550" indent="-82550" algn="l">
              <a:buFont typeface="Arial" pitchFamily="34" charset="0"/>
              <a:buChar char="•"/>
            </a:pPr>
            <a:r>
              <a:rPr lang="en-US" sz="1200" dirty="0" smtClean="0">
                <a:solidFill>
                  <a:schemeClr val="bg1"/>
                </a:solidFill>
              </a:rPr>
              <a:t>Training &amp; Development</a:t>
            </a:r>
            <a:endParaRPr lang="en-US" sz="1100" dirty="0" smtClean="0">
              <a:solidFill>
                <a:schemeClr val="bg1"/>
              </a:solidFill>
            </a:endParaRPr>
          </a:p>
        </p:txBody>
      </p:sp>
      <p:sp>
        <p:nvSpPr>
          <p:cNvPr id="40" name="Rectangle 39"/>
          <p:cNvSpPr/>
          <p:nvPr>
            <p:custDataLst>
              <p:tags r:id="rId18"/>
            </p:custDataLst>
          </p:nvPr>
        </p:nvSpPr>
        <p:spPr>
          <a:xfrm>
            <a:off x="359632" y="2906492"/>
            <a:ext cx="900000" cy="11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Need &amp; purpose </a:t>
            </a:r>
          </a:p>
          <a:p>
            <a:pPr algn="ctr"/>
            <a:r>
              <a:rPr lang="en-US" sz="1400" b="1" dirty="0" smtClean="0"/>
              <a:t>for job analysis</a:t>
            </a:r>
            <a:endParaRPr lang="en-US" sz="1400" b="1" dirty="0"/>
          </a:p>
        </p:txBody>
      </p:sp>
      <p:sp>
        <p:nvSpPr>
          <p:cNvPr id="42" name="Rectangle 41"/>
          <p:cNvSpPr/>
          <p:nvPr>
            <p:custDataLst>
              <p:tags r:id="rId19"/>
            </p:custDataLst>
          </p:nvPr>
        </p:nvSpPr>
        <p:spPr>
          <a:xfrm>
            <a:off x="1367724" y="1736296"/>
            <a:ext cx="1800000" cy="136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 Methods of </a:t>
            </a:r>
          </a:p>
          <a:p>
            <a:pPr algn="ctr"/>
            <a:r>
              <a:rPr lang="en-US" sz="1400" b="1" dirty="0" smtClean="0"/>
              <a:t>Data Collection</a:t>
            </a:r>
          </a:p>
          <a:p>
            <a:pPr algn="l"/>
            <a:r>
              <a:rPr lang="en-US" sz="1200" dirty="0" smtClean="0"/>
              <a:t>Including:</a:t>
            </a:r>
          </a:p>
          <a:p>
            <a:pPr marL="82550" indent="-82550" algn="l">
              <a:buFont typeface="Arial" pitchFamily="34" charset="0"/>
              <a:buChar char="•"/>
            </a:pPr>
            <a:r>
              <a:rPr lang="en-US" sz="1200" dirty="0" smtClean="0"/>
              <a:t>Interviews</a:t>
            </a:r>
          </a:p>
          <a:p>
            <a:pPr marL="82550" indent="-82550" algn="l">
              <a:buFont typeface="Arial" pitchFamily="34" charset="0"/>
              <a:buChar char="•"/>
            </a:pPr>
            <a:r>
              <a:rPr lang="en-US" sz="1200" dirty="0" smtClean="0"/>
              <a:t>Questionnaires</a:t>
            </a:r>
          </a:p>
          <a:p>
            <a:pPr marL="82550" indent="-82550" algn="l">
              <a:buFont typeface="Arial" pitchFamily="34" charset="0"/>
              <a:buChar char="•"/>
            </a:pPr>
            <a:r>
              <a:rPr lang="en-US" sz="1200" dirty="0" smtClean="0"/>
              <a:t>Observations</a:t>
            </a:r>
          </a:p>
          <a:p>
            <a:pPr marL="82550" indent="-82550" algn="l">
              <a:buFont typeface="Arial" pitchFamily="34" charset="0"/>
              <a:buChar char="•"/>
            </a:pPr>
            <a:r>
              <a:rPr lang="en-US" sz="1200" dirty="0" smtClean="0"/>
              <a:t>Diaries</a:t>
            </a:r>
            <a:endParaRPr lang="en-US" sz="1200" dirty="0"/>
          </a:p>
        </p:txBody>
      </p:sp>
      <p:sp>
        <p:nvSpPr>
          <p:cNvPr id="43" name="Rectangle 42"/>
          <p:cNvSpPr/>
          <p:nvPr>
            <p:custDataLst>
              <p:tags r:id="rId20"/>
            </p:custDataLst>
          </p:nvPr>
        </p:nvSpPr>
        <p:spPr>
          <a:xfrm>
            <a:off x="1367723" y="3680232"/>
            <a:ext cx="1800000" cy="136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Sources of Data</a:t>
            </a:r>
          </a:p>
          <a:p>
            <a:pPr algn="l"/>
            <a:r>
              <a:rPr lang="en-US" sz="1200" dirty="0" smtClean="0"/>
              <a:t>Including:</a:t>
            </a:r>
          </a:p>
          <a:p>
            <a:pPr marL="82550" indent="-82550" algn="l">
              <a:buFont typeface="Arial" pitchFamily="34" charset="0"/>
              <a:buChar char="•"/>
            </a:pPr>
            <a:r>
              <a:rPr lang="en-US" sz="1200" dirty="0" smtClean="0"/>
              <a:t>HR leadership &amp; staff</a:t>
            </a:r>
          </a:p>
          <a:p>
            <a:pPr marL="82550" indent="-82550" algn="l">
              <a:buFont typeface="Arial" pitchFamily="34" charset="0"/>
              <a:buChar char="•"/>
            </a:pPr>
            <a:r>
              <a:rPr lang="en-US" sz="1200" dirty="0" smtClean="0"/>
              <a:t>Employees</a:t>
            </a:r>
          </a:p>
          <a:p>
            <a:pPr marL="82550" indent="-82550" algn="l">
              <a:buFont typeface="Arial" pitchFamily="34" charset="0"/>
              <a:buChar char="•"/>
            </a:pPr>
            <a:r>
              <a:rPr lang="en-US" sz="1200" dirty="0" smtClean="0"/>
              <a:t>Supervisors &amp; managers</a:t>
            </a:r>
          </a:p>
          <a:p>
            <a:pPr marL="82550" indent="-82550" algn="l">
              <a:buFont typeface="Arial" pitchFamily="34" charset="0"/>
              <a:buChar char="•"/>
            </a:pPr>
            <a:r>
              <a:rPr lang="en-US" sz="1200" dirty="0" smtClean="0"/>
              <a:t>Job analysts</a:t>
            </a:r>
          </a:p>
        </p:txBody>
      </p:sp>
      <p:sp>
        <p:nvSpPr>
          <p:cNvPr id="44" name="Rectangle 43"/>
          <p:cNvSpPr/>
          <p:nvPr>
            <p:custDataLst>
              <p:tags r:id="rId21"/>
            </p:custDataLst>
          </p:nvPr>
        </p:nvSpPr>
        <p:spPr>
          <a:xfrm>
            <a:off x="3815916" y="2384492"/>
            <a:ext cx="2088000" cy="216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Job Data</a:t>
            </a:r>
          </a:p>
          <a:p>
            <a:pPr marL="84138" indent="-85725" algn="l"/>
            <a:r>
              <a:rPr lang="en-US" sz="1200" dirty="0" smtClean="0"/>
              <a:t>Including:</a:t>
            </a:r>
          </a:p>
          <a:p>
            <a:pPr marL="84138" indent="-85725" algn="l">
              <a:buFont typeface="Arial" pitchFamily="34" charset="0"/>
              <a:buChar char="•"/>
            </a:pPr>
            <a:r>
              <a:rPr lang="en-US" sz="1200" dirty="0" smtClean="0"/>
              <a:t>Tasks </a:t>
            </a:r>
          </a:p>
          <a:p>
            <a:pPr marL="84138" indent="-85725" algn="l">
              <a:buFont typeface="Arial" pitchFamily="34" charset="0"/>
              <a:buChar char="•"/>
            </a:pPr>
            <a:r>
              <a:rPr lang="en-US" sz="1200" dirty="0" smtClean="0"/>
              <a:t>Duties</a:t>
            </a:r>
          </a:p>
          <a:p>
            <a:pPr marL="84138" indent="-85725" algn="l">
              <a:buFont typeface="Arial" pitchFamily="34" charset="0"/>
              <a:buChar char="•"/>
            </a:pPr>
            <a:r>
              <a:rPr lang="en-US" sz="1200" dirty="0" smtClean="0"/>
              <a:t>Performance standards</a:t>
            </a:r>
          </a:p>
          <a:p>
            <a:pPr marL="84138" indent="-85725" algn="l">
              <a:buFont typeface="Arial" pitchFamily="34" charset="0"/>
              <a:buChar char="•"/>
            </a:pPr>
            <a:r>
              <a:rPr lang="en-US" sz="1200" dirty="0" smtClean="0"/>
              <a:t>Responsibilities</a:t>
            </a:r>
          </a:p>
          <a:p>
            <a:pPr marL="84138" indent="-85725" algn="l">
              <a:buFont typeface="Arial" pitchFamily="34" charset="0"/>
              <a:buChar char="•"/>
            </a:pPr>
            <a:r>
              <a:rPr lang="en-US" sz="1200" dirty="0" smtClean="0"/>
              <a:t>Job context</a:t>
            </a:r>
          </a:p>
          <a:p>
            <a:pPr marL="84138" indent="-85725" algn="l">
              <a:buFont typeface="Arial" pitchFamily="34" charset="0"/>
              <a:buChar char="•"/>
            </a:pPr>
            <a:r>
              <a:rPr lang="en-US" sz="1200" dirty="0" smtClean="0"/>
              <a:t>Equipment used</a:t>
            </a:r>
          </a:p>
          <a:p>
            <a:pPr marL="84138" indent="-85725" algn="l">
              <a:buFont typeface="Arial" pitchFamily="34" charset="0"/>
              <a:buChar char="•"/>
            </a:pPr>
            <a:r>
              <a:rPr lang="en-US" sz="1200" dirty="0" smtClean="0"/>
              <a:t>Knowledge required</a:t>
            </a:r>
          </a:p>
          <a:p>
            <a:pPr marL="84138" indent="-85725" algn="l">
              <a:buFont typeface="Arial" pitchFamily="34" charset="0"/>
              <a:buChar char="•"/>
            </a:pPr>
            <a:r>
              <a:rPr lang="en-US" sz="1200" dirty="0" smtClean="0"/>
              <a:t>Experience needed</a:t>
            </a:r>
          </a:p>
          <a:p>
            <a:pPr marL="84138" indent="-85725" algn="l">
              <a:buFont typeface="Arial" pitchFamily="34" charset="0"/>
              <a:buChar char="•"/>
            </a:pPr>
            <a:r>
              <a:rPr lang="en-US" sz="1200" dirty="0" smtClean="0"/>
              <a:t>Personal attributes needed</a:t>
            </a:r>
          </a:p>
        </p:txBody>
      </p:sp>
      <p:sp>
        <p:nvSpPr>
          <p:cNvPr id="48" name="TextBox 47"/>
          <p:cNvSpPr txBox="1"/>
          <p:nvPr>
            <p:custDataLst>
              <p:tags r:id="rId22"/>
            </p:custDataLst>
          </p:nvPr>
        </p:nvSpPr>
        <p:spPr>
          <a:xfrm>
            <a:off x="4355976" y="1196752"/>
            <a:ext cx="3708412" cy="307777"/>
          </a:xfrm>
          <a:prstGeom prst="rect">
            <a:avLst/>
          </a:prstGeom>
          <a:noFill/>
        </p:spPr>
        <p:txBody>
          <a:bodyPr wrap="square" rtlCol="0">
            <a:spAutoFit/>
          </a:bodyPr>
          <a:lstStyle/>
          <a:p>
            <a:r>
              <a:rPr lang="en-US" sz="1400" b="1" i="1" dirty="0" smtClean="0"/>
              <a:t>Phase 2:</a:t>
            </a:r>
            <a:r>
              <a:rPr lang="en-US" sz="1400" b="1" dirty="0" smtClean="0"/>
              <a:t> </a:t>
            </a:r>
            <a:r>
              <a:rPr lang="en-US" sz="1400" b="1" dirty="0" smtClean="0">
                <a:hlinkClick r:id="rId35"/>
              </a:rPr>
              <a:t>Conduct Job Analysis</a:t>
            </a:r>
            <a:endParaRPr lang="en-US" sz="1400" b="1" dirty="0"/>
          </a:p>
        </p:txBody>
      </p:sp>
      <p:cxnSp>
        <p:nvCxnSpPr>
          <p:cNvPr id="51" name="Shape 50"/>
          <p:cNvCxnSpPr>
            <a:stCxn id="40" idx="2"/>
            <a:endCxn id="43" idx="1"/>
          </p:cNvCxnSpPr>
          <p:nvPr>
            <p:custDataLst>
              <p:tags r:id="rId23"/>
            </p:custDataLst>
          </p:nvPr>
        </p:nvCxnSpPr>
        <p:spPr>
          <a:xfrm rot="16200000" flipH="1">
            <a:off x="917807" y="3914316"/>
            <a:ext cx="341740" cy="558091"/>
          </a:xfrm>
          <a:prstGeom prst="bentConnector2">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hape 52"/>
          <p:cNvCxnSpPr>
            <a:stCxn id="40" idx="0"/>
            <a:endCxn id="42" idx="1"/>
          </p:cNvCxnSpPr>
          <p:nvPr>
            <p:custDataLst>
              <p:tags r:id="rId24"/>
            </p:custDataLst>
          </p:nvPr>
        </p:nvCxnSpPr>
        <p:spPr>
          <a:xfrm rot="5400000" flipH="1" flipV="1">
            <a:off x="845580" y="2384348"/>
            <a:ext cx="486196" cy="558092"/>
          </a:xfrm>
          <a:prstGeom prst="bentConnector2">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43" idx="3"/>
          </p:cNvCxnSpPr>
          <p:nvPr>
            <p:custDataLst>
              <p:tags r:id="rId25"/>
            </p:custDataLst>
          </p:nvPr>
        </p:nvCxnSpPr>
        <p:spPr>
          <a:xfrm flipV="1">
            <a:off x="3167723" y="3950596"/>
            <a:ext cx="612244" cy="413636"/>
          </a:xfrm>
          <a:prstGeom prst="bentConnector3">
            <a:avLst>
              <a:gd name="adj1" fmla="val 50000"/>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42" idx="3"/>
          </p:cNvCxnSpPr>
          <p:nvPr>
            <p:custDataLst>
              <p:tags r:id="rId26"/>
            </p:custDataLst>
          </p:nvPr>
        </p:nvCxnSpPr>
        <p:spPr>
          <a:xfrm>
            <a:off x="3167724" y="2420296"/>
            <a:ext cx="630309" cy="432008"/>
          </a:xfrm>
          <a:prstGeom prst="bentConnector3">
            <a:avLst>
              <a:gd name="adj1" fmla="val 50000"/>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hape 66"/>
          <p:cNvCxnSpPr/>
          <p:nvPr>
            <p:custDataLst>
              <p:tags r:id="rId27"/>
            </p:custDataLst>
          </p:nvPr>
        </p:nvCxnSpPr>
        <p:spPr>
          <a:xfrm rot="5400000" flipH="1" flipV="1">
            <a:off x="5309896" y="1682364"/>
            <a:ext cx="180256" cy="1224000"/>
          </a:xfrm>
          <a:prstGeom prst="bentConnector2">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hape 69"/>
          <p:cNvCxnSpPr/>
          <p:nvPr>
            <p:custDataLst>
              <p:tags r:id="rId28"/>
            </p:custDataLst>
          </p:nvPr>
        </p:nvCxnSpPr>
        <p:spPr>
          <a:xfrm rot="16200000" flipH="1">
            <a:off x="5309711" y="4022621"/>
            <a:ext cx="180260" cy="1224000"/>
          </a:xfrm>
          <a:prstGeom prst="bentConnector2">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1826792" y="5821840"/>
            <a:ext cx="252000" cy="1588"/>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230792" y="5821840"/>
            <a:ext cx="252000" cy="1588"/>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4617140" y="5821840"/>
            <a:ext cx="252000" cy="1588"/>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6012316" y="5821840"/>
            <a:ext cx="252000" cy="1588"/>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287524" y="1701320"/>
            <a:ext cx="3024000" cy="4608000"/>
          </a:xfrm>
          <a:prstGeom prst="rect">
            <a:avLst/>
          </a:prstGeom>
          <a:noFill/>
          <a:ln w="28575">
            <a:solidFill>
              <a:srgbClr val="D17D0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Left Brace 89"/>
          <p:cNvSpPr/>
          <p:nvPr>
            <p:custDataLst>
              <p:tags r:id="rId29"/>
            </p:custDataLst>
          </p:nvPr>
        </p:nvSpPr>
        <p:spPr>
          <a:xfrm rot="16200000">
            <a:off x="5447474" y="3246305"/>
            <a:ext cx="370373" cy="3830834"/>
          </a:xfrm>
          <a:prstGeom prst="leftBrace">
            <a:avLst>
              <a:gd name="adj1" fmla="val 8333"/>
              <a:gd name="adj2" fmla="val 44941"/>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Right Brace 38"/>
          <p:cNvSpPr/>
          <p:nvPr/>
        </p:nvSpPr>
        <p:spPr>
          <a:xfrm rot="16200000">
            <a:off x="6025972" y="-957657"/>
            <a:ext cx="340397" cy="52645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Rectangle 40"/>
          <p:cNvSpPr/>
          <p:nvPr>
            <p:custDataLst>
              <p:tags r:id="rId30"/>
            </p:custDataLst>
          </p:nvPr>
        </p:nvSpPr>
        <p:spPr>
          <a:xfrm>
            <a:off x="6012160" y="1880908"/>
            <a:ext cx="1404000"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Job Tasks &amp; Working Conditions</a:t>
            </a:r>
            <a:endParaRPr lang="en-US" sz="1400" b="1" dirty="0"/>
          </a:p>
        </p:txBody>
      </p:sp>
      <p:sp>
        <p:nvSpPr>
          <p:cNvPr id="45" name="Rectangle 44"/>
          <p:cNvSpPr/>
          <p:nvPr>
            <p:custDataLst>
              <p:tags r:id="rId31"/>
            </p:custDataLst>
          </p:nvPr>
        </p:nvSpPr>
        <p:spPr>
          <a:xfrm>
            <a:off x="6012160" y="4365184"/>
            <a:ext cx="1404000"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Job Specifications</a:t>
            </a:r>
            <a:endParaRPr lang="en-US" sz="1400" b="1" dirty="0"/>
          </a:p>
        </p:txBody>
      </p:sp>
      <p:pic>
        <p:nvPicPr>
          <p:cNvPr id="46" name="Picture 9">
            <a:hlinkClick r:id="rId36"/>
          </p:cNvPr>
          <p:cNvPicPr>
            <a:picLocks noChangeAspect="1" noChangeArrowheads="1"/>
          </p:cNvPicPr>
          <p:nvPr/>
        </p:nvPicPr>
        <p:blipFill>
          <a:blip r:embed="rId37"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screen"/>
          <a:srcRect/>
          <a:stretch>
            <a:fillRect/>
          </a:stretch>
        </p:blipFill>
        <p:spPr bwMode="auto">
          <a:xfrm>
            <a:off x="-8934" y="1006035"/>
            <a:ext cx="8865410" cy="1774893"/>
          </a:xfrm>
          <a:prstGeom prst="rect">
            <a:avLst/>
          </a:prstGeom>
          <a:noFill/>
          <a:ln w="9525">
            <a:noFill/>
            <a:miter lim="800000"/>
            <a:headEnd/>
            <a:tailEnd/>
          </a:ln>
        </p:spPr>
      </p:pic>
      <p:sp>
        <p:nvSpPr>
          <p:cNvPr id="14" name="Chevron 13"/>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0" name="Chevron 9"/>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Text Placeholder 11"/>
          <p:cNvSpPr>
            <a:spLocks noGrp="1"/>
          </p:cNvSpPr>
          <p:nvPr>
            <p:ph type="body" sz="quarter" idx="15"/>
          </p:nvPr>
        </p:nvSpPr>
        <p:spPr/>
        <p:txBody>
          <a:bodyPr/>
          <a:lstStyle/>
          <a:p>
            <a:r>
              <a:rPr lang="en-CA" dirty="0" smtClean="0"/>
              <a:t>The Case for Job Analysis</a:t>
            </a:r>
            <a:endParaRPr lang="en-CA" dirty="0"/>
          </a:p>
        </p:txBody>
      </p:sp>
      <p:sp>
        <p:nvSpPr>
          <p:cNvPr id="16" name="Text Placeholder 15"/>
          <p:cNvSpPr>
            <a:spLocks noGrp="1"/>
          </p:cNvSpPr>
          <p:nvPr>
            <p:ph type="body" sz="quarter" idx="18"/>
          </p:nvPr>
        </p:nvSpPr>
        <p:spPr>
          <a:xfrm>
            <a:off x="6336196" y="4298777"/>
            <a:ext cx="2520000" cy="1938535"/>
          </a:xfrm>
        </p:spPr>
        <p:txBody>
          <a:bodyPr/>
          <a:lstStyle/>
          <a:p>
            <a:r>
              <a:rPr lang="en-CA" dirty="0" smtClean="0"/>
              <a:t>The Case for Job Analysis</a:t>
            </a:r>
          </a:p>
          <a:p>
            <a:r>
              <a:rPr lang="en-CA" dirty="0" smtClean="0"/>
              <a:t>Determine the Need</a:t>
            </a:r>
          </a:p>
          <a:p>
            <a:r>
              <a:rPr lang="en-CA" dirty="0" smtClean="0"/>
              <a:t>Identify Key Players</a:t>
            </a:r>
          </a:p>
          <a:p>
            <a:r>
              <a:rPr lang="en-CA" dirty="0" smtClean="0"/>
              <a:t>Choose Methods</a:t>
            </a:r>
          </a:p>
          <a:p>
            <a:r>
              <a:rPr lang="en-CA" dirty="0" smtClean="0"/>
              <a:t>Plan the Job Analysis Project</a:t>
            </a:r>
          </a:p>
          <a:p>
            <a:endParaRPr lang="en-CA" dirty="0" smtClean="0"/>
          </a:p>
          <a:p>
            <a:endParaRPr lang="en-CA" dirty="0" smtClean="0"/>
          </a:p>
          <a:p>
            <a:endParaRPr lang="en-CA" dirty="0"/>
          </a:p>
        </p:txBody>
      </p:sp>
      <p:sp>
        <p:nvSpPr>
          <p:cNvPr id="21" name="Text Placeholder 20"/>
          <p:cNvSpPr>
            <a:spLocks noGrp="1"/>
          </p:cNvSpPr>
          <p:nvPr>
            <p:ph type="body" sz="quarter" idx="21"/>
          </p:nvPr>
        </p:nvSpPr>
        <p:spPr/>
        <p:txBody>
          <a:bodyPr/>
          <a:lstStyle/>
          <a:p>
            <a:r>
              <a:rPr lang="en-CA" dirty="0" smtClean="0"/>
              <a:t>Learn about job analysis and its main outputs.</a:t>
            </a:r>
          </a:p>
          <a:p>
            <a:r>
              <a:rPr lang="en-CA" dirty="0" smtClean="0"/>
              <a:t>See how job analysis plays a pivotal role for HR management and benefits organizations.</a:t>
            </a:r>
          </a:p>
          <a:p>
            <a:r>
              <a:rPr lang="en-CA" dirty="0" smtClean="0"/>
              <a:t>Understand the risks and missed opportunities associated with </a:t>
            </a:r>
            <a:r>
              <a:rPr lang="en-CA" i="1" dirty="0" smtClean="0"/>
              <a:t>not </a:t>
            </a:r>
            <a:r>
              <a:rPr lang="en-CA" dirty="0" smtClean="0"/>
              <a:t>conducting job analysis.</a:t>
            </a:r>
          </a:p>
          <a:p>
            <a:r>
              <a:rPr lang="en-CA" dirty="0" smtClean="0"/>
              <a:t>Find out the key tasks that are involved in planning a job analysis project.</a:t>
            </a:r>
          </a:p>
          <a:p>
            <a:endParaRPr lang="en-CA" dirty="0"/>
          </a:p>
        </p:txBody>
      </p:sp>
      <p:pic>
        <p:nvPicPr>
          <p:cNvPr id="8"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1520" y="260648"/>
            <a:ext cx="8625780" cy="864096"/>
          </a:xfrm>
        </p:spPr>
        <p:txBody>
          <a:bodyPr/>
          <a:lstStyle/>
          <a:p>
            <a:r>
              <a:rPr lang="en-US" dirty="0" smtClean="0"/>
              <a:t>Can you relate to ANY of these statements about determining job requirements in your organization?</a:t>
            </a:r>
            <a:endParaRPr lang="en-US" dirty="0"/>
          </a:p>
        </p:txBody>
      </p:sp>
      <p:sp>
        <p:nvSpPr>
          <p:cNvPr id="8" name="Text Placeholder 7"/>
          <p:cNvSpPr>
            <a:spLocks noGrp="1"/>
          </p:cNvSpPr>
          <p:nvPr>
            <p:ph type="body" sz="quarter" idx="16"/>
          </p:nvPr>
        </p:nvSpPr>
        <p:spPr>
          <a:xfrm>
            <a:off x="251521" y="1551075"/>
            <a:ext cx="8625780" cy="2742021"/>
          </a:xfrm>
          <a:solidFill>
            <a:schemeClr val="accent4">
              <a:lumMod val="20000"/>
              <a:lumOff val="80000"/>
            </a:schemeClr>
          </a:solidFill>
        </p:spPr>
        <p:txBody>
          <a:bodyPr/>
          <a:lstStyle/>
          <a:p>
            <a:pPr marL="273050" indent="-273050">
              <a:buClr>
                <a:srgbClr val="C00000"/>
              </a:buClr>
              <a:buSzPct val="131000"/>
              <a:buFont typeface="Arial" pitchFamily="34" charset="0"/>
              <a:buChar char="×"/>
            </a:pPr>
            <a:r>
              <a:rPr lang="en-US" sz="1600" dirty="0" smtClean="0"/>
              <a:t>Job requirements are </a:t>
            </a:r>
            <a:r>
              <a:rPr lang="en-US" sz="1600" b="1" dirty="0" smtClean="0"/>
              <a:t>defined in a vacuum </a:t>
            </a:r>
            <a:r>
              <a:rPr lang="en-US" sz="1600" dirty="0" smtClean="0"/>
              <a:t>– HR and/or managers don’t consult any other stakeholders, job experts, or even each other to define job requirements.</a:t>
            </a:r>
          </a:p>
          <a:p>
            <a:pPr marL="273050" indent="-273050">
              <a:buClr>
                <a:srgbClr val="C00000"/>
              </a:buClr>
              <a:buSzPct val="131000"/>
              <a:buFont typeface="Arial" pitchFamily="34" charset="0"/>
              <a:buChar char="×"/>
            </a:pPr>
            <a:r>
              <a:rPr lang="en-US" sz="1600" dirty="0" smtClean="0"/>
              <a:t>Requirements for a specific job </a:t>
            </a:r>
            <a:r>
              <a:rPr lang="en-US" sz="1600" b="1" dirty="0" smtClean="0"/>
              <a:t>often differ </a:t>
            </a:r>
            <a:r>
              <a:rPr lang="en-US" sz="1600" dirty="0" smtClean="0"/>
              <a:t>depending on who you ask.</a:t>
            </a:r>
          </a:p>
          <a:p>
            <a:pPr marL="273050" indent="-273050">
              <a:buClr>
                <a:srgbClr val="C00000"/>
              </a:buClr>
              <a:buSzPct val="131000"/>
              <a:buFont typeface="Arial" pitchFamily="34" charset="0"/>
              <a:buChar char="×"/>
            </a:pPr>
            <a:r>
              <a:rPr lang="en-US" sz="1600" dirty="0" smtClean="0"/>
              <a:t>Job requirements </a:t>
            </a:r>
            <a:r>
              <a:rPr lang="en-US" sz="1600" b="1" dirty="0" smtClean="0"/>
              <a:t>don’t match </a:t>
            </a:r>
            <a:r>
              <a:rPr lang="en-US" sz="1600" dirty="0" smtClean="0"/>
              <a:t>up with what’s happening in reality. </a:t>
            </a:r>
          </a:p>
          <a:p>
            <a:pPr marL="273050" indent="-273050">
              <a:buClr>
                <a:srgbClr val="C00000"/>
              </a:buClr>
              <a:buSzPct val="131000"/>
              <a:buFont typeface="Arial" pitchFamily="34" charset="0"/>
              <a:buChar char="×"/>
            </a:pPr>
            <a:r>
              <a:rPr lang="en-US" sz="1600" dirty="0" smtClean="0"/>
              <a:t>Documented job descriptions </a:t>
            </a:r>
            <a:r>
              <a:rPr lang="en-US" sz="1600" b="1" dirty="0" smtClean="0"/>
              <a:t>aren’t reviewed </a:t>
            </a:r>
            <a:r>
              <a:rPr lang="en-US" sz="1600" dirty="0" smtClean="0"/>
              <a:t>by job holders to identify discrepancies or confirm accuracy.</a:t>
            </a:r>
          </a:p>
          <a:p>
            <a:pPr marL="273050" indent="-273050">
              <a:buClr>
                <a:srgbClr val="C00000"/>
              </a:buClr>
              <a:buSzPct val="131000"/>
              <a:buFont typeface="Arial" pitchFamily="34" charset="0"/>
              <a:buChar char="×"/>
            </a:pPr>
            <a:r>
              <a:rPr lang="en-US" sz="1600" dirty="0" smtClean="0"/>
              <a:t>Required job tasks and duties are </a:t>
            </a:r>
            <a:r>
              <a:rPr lang="en-US" sz="1600" b="1" dirty="0" smtClean="0"/>
              <a:t>too general or too vague </a:t>
            </a:r>
            <a:r>
              <a:rPr lang="en-US" sz="1600" dirty="0" smtClean="0"/>
              <a:t>as written – they don’t focus on specific behaviors.</a:t>
            </a:r>
          </a:p>
          <a:p>
            <a:pPr marL="273050" indent="-273050">
              <a:buClr>
                <a:srgbClr val="C00000"/>
              </a:buClr>
              <a:buSzPct val="131000"/>
              <a:buFont typeface="Arial" pitchFamily="34" charset="0"/>
              <a:buChar char="×"/>
            </a:pPr>
            <a:r>
              <a:rPr lang="en-US" sz="1600" dirty="0" smtClean="0"/>
              <a:t>Writing job postings is difficult because job expectations are </a:t>
            </a:r>
            <a:r>
              <a:rPr lang="en-US" sz="1600" b="1" dirty="0" smtClean="0"/>
              <a:t>not clearly defined</a:t>
            </a:r>
            <a:r>
              <a:rPr lang="en-US" sz="1600" dirty="0" smtClean="0"/>
              <a:t>. </a:t>
            </a:r>
            <a:endParaRPr lang="en-US" sz="1400" dirty="0" smtClean="0"/>
          </a:p>
        </p:txBody>
      </p:sp>
      <p:sp>
        <p:nvSpPr>
          <p:cNvPr id="16" name="TextBox 15"/>
          <p:cNvSpPr txBox="1"/>
          <p:nvPr/>
        </p:nvSpPr>
        <p:spPr>
          <a:xfrm>
            <a:off x="5436096" y="4905164"/>
            <a:ext cx="2812361" cy="646331"/>
          </a:xfrm>
          <a:prstGeom prst="rect">
            <a:avLst/>
          </a:prstGeom>
          <a:noFill/>
        </p:spPr>
        <p:txBody>
          <a:bodyPr wrap="square" rtlCol="0">
            <a:spAutoFit/>
          </a:bodyPr>
          <a:lstStyle/>
          <a:p>
            <a:pPr algn="l"/>
            <a:r>
              <a:rPr lang="en-US" dirty="0" smtClean="0"/>
              <a:t>If so, take a step back. </a:t>
            </a:r>
          </a:p>
          <a:p>
            <a:pPr algn="l"/>
            <a:r>
              <a:rPr lang="en-US" dirty="0" smtClean="0"/>
              <a:t>Read this set. </a:t>
            </a:r>
          </a:p>
        </p:txBody>
      </p:sp>
      <p:pic>
        <p:nvPicPr>
          <p:cNvPr id="285698" name="Picture 2"/>
          <p:cNvPicPr>
            <a:picLocks noChangeAspect="1" noChangeArrowheads="1"/>
          </p:cNvPicPr>
          <p:nvPr/>
        </p:nvPicPr>
        <p:blipFill>
          <a:blip r:embed="rId3" cstate="screen"/>
          <a:stretch>
            <a:fillRect/>
          </a:stretch>
        </p:blipFill>
        <p:spPr bwMode="auto">
          <a:xfrm>
            <a:off x="3747956" y="4497506"/>
            <a:ext cx="1779715" cy="1703802"/>
          </a:xfrm>
          <a:prstGeom prst="rect">
            <a:avLst/>
          </a:prstGeom>
          <a:noFill/>
          <a:ln w="9525">
            <a:noFill/>
            <a:miter lim="800000"/>
            <a:headEnd/>
            <a:tailEnd/>
          </a:ln>
          <a:effectLst>
            <a:softEdge rad="127000"/>
          </a:effectLst>
        </p:spPr>
      </p:pic>
      <p:pic>
        <p:nvPicPr>
          <p:cNvPr id="6"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Object 38" hidden="1"/>
          <p:cNvGraphicFramePr>
            <a:graphicFrameLocks noChangeAspect="1"/>
          </p:cNvGraphicFramePr>
          <p:nvPr/>
        </p:nvGraphicFramePr>
        <p:xfrm>
          <a:off x="0" y="0"/>
          <a:ext cx="158750" cy="158750"/>
        </p:xfrm>
        <a:graphic>
          <a:graphicData uri="http://schemas.openxmlformats.org/presentationml/2006/ole">
            <p:oleObj spid="_x0000_s55297" name="think-cell Slide" r:id="rId7" imgW="360" imgH="360" progId="">
              <p:embed/>
            </p:oleObj>
          </a:graphicData>
        </a:graphic>
      </p:graphicFrame>
      <p:sp>
        <p:nvSpPr>
          <p:cNvPr id="2" name="Text Placeholder 1"/>
          <p:cNvSpPr>
            <a:spLocks noGrp="1"/>
          </p:cNvSpPr>
          <p:nvPr>
            <p:ph type="body" sz="quarter" idx="19"/>
            <p:custDataLst>
              <p:tags r:id="rId2"/>
            </p:custDataLst>
          </p:nvPr>
        </p:nvSpPr>
        <p:spPr>
          <a:xfrm>
            <a:off x="257176" y="1232756"/>
            <a:ext cx="8620124" cy="657225"/>
          </a:xfrm>
        </p:spPr>
        <p:txBody>
          <a:bodyPr/>
          <a:lstStyle/>
          <a:p>
            <a:r>
              <a:rPr lang="en-US" dirty="0" smtClean="0"/>
              <a:t>Job analysis is a fancy term for the process of understanding jobs i.e. the behaviors and associated tasks needed for successful job performance.</a:t>
            </a:r>
          </a:p>
        </p:txBody>
      </p:sp>
      <p:sp>
        <p:nvSpPr>
          <p:cNvPr id="3" name="Title 2"/>
          <p:cNvSpPr>
            <a:spLocks noGrp="1"/>
          </p:cNvSpPr>
          <p:nvPr>
            <p:ph type="title"/>
            <p:custDataLst>
              <p:tags r:id="rId3"/>
            </p:custDataLst>
          </p:nvPr>
        </p:nvSpPr>
        <p:spPr/>
        <p:txBody>
          <a:bodyPr/>
          <a:lstStyle/>
          <a:p>
            <a:r>
              <a:rPr lang="en-US" dirty="0" smtClean="0"/>
              <a:t>Job analysis is a process for determining tasks, duties, and responsibilities of a job, and attributes required to perform it</a:t>
            </a:r>
            <a:endParaRPr lang="en-US" dirty="0"/>
          </a:p>
        </p:txBody>
      </p:sp>
      <p:sp>
        <p:nvSpPr>
          <p:cNvPr id="12" name="Text Placeholder 3"/>
          <p:cNvSpPr txBox="1">
            <a:spLocks/>
          </p:cNvSpPr>
          <p:nvPr>
            <p:custDataLst>
              <p:tags r:id="rId4"/>
            </p:custDataLst>
          </p:nvPr>
        </p:nvSpPr>
        <p:spPr bwMode="auto">
          <a:xfrm>
            <a:off x="5004468" y="2291388"/>
            <a:ext cx="3872832" cy="2129461"/>
          </a:xfrm>
          <a:prstGeom prst="rect">
            <a:avLst/>
          </a:prstGeom>
          <a:solidFill>
            <a:schemeClr val="accent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174625" lvl="1" indent="-174625" algn="l" eaLnBrk="0" hangingPunct="0">
              <a:spcBef>
                <a:spcPts val="500"/>
              </a:spcBef>
              <a:buClr>
                <a:schemeClr val="tx1"/>
              </a:buClr>
              <a:buSzPct val="120000"/>
              <a:buFont typeface="Arial" pitchFamily="34" charset="0"/>
              <a:buChar char="•"/>
              <a:defRPr/>
            </a:pPr>
            <a:r>
              <a:rPr lang="en-US" sz="1400" dirty="0" smtClean="0"/>
              <a:t>A single methodology. Rather, it is the application of a range of techniques.</a:t>
            </a:r>
          </a:p>
          <a:p>
            <a:pPr marL="174625" lvl="1" indent="-174625" algn="l" eaLnBrk="0" hangingPunct="0">
              <a:spcBef>
                <a:spcPts val="500"/>
              </a:spcBef>
              <a:buClr>
                <a:schemeClr val="tx1"/>
              </a:buClr>
              <a:buSzPct val="120000"/>
              <a:buFont typeface="Arial" pitchFamily="34" charset="0"/>
              <a:buChar char="•"/>
              <a:defRPr/>
            </a:pPr>
            <a:r>
              <a:rPr lang="en-US" sz="1400" dirty="0" smtClean="0"/>
              <a:t>A manager writing a job description in isolation. Rather, it is a collaborative exercise.</a:t>
            </a:r>
          </a:p>
          <a:p>
            <a:pPr marL="179388" lvl="1" indent="-174625" algn="l" eaLnBrk="0" hangingPunct="0">
              <a:spcBef>
                <a:spcPts val="500"/>
              </a:spcBef>
              <a:buClr>
                <a:schemeClr val="tx1"/>
              </a:buClr>
              <a:buSzPct val="120000"/>
              <a:buFont typeface="Arial" pitchFamily="34" charset="0"/>
              <a:buChar char="•"/>
              <a:defRPr/>
            </a:pPr>
            <a:r>
              <a:rPr lang="en-US" sz="1400" dirty="0" smtClean="0"/>
              <a:t>Just for defining new jobs. Rather, it can be used for many reasons, including updating existing jobs, identifying training needs, or determining how to evaluate job candidates. </a:t>
            </a:r>
            <a:endParaRPr kumimoji="0" lang="en-US" sz="14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TextBox 20"/>
          <p:cNvSpPr txBox="1"/>
          <p:nvPr/>
        </p:nvSpPr>
        <p:spPr>
          <a:xfrm>
            <a:off x="257083" y="1988840"/>
            <a:ext cx="3774437" cy="338554"/>
          </a:xfrm>
          <a:prstGeom prst="rect">
            <a:avLst/>
          </a:prstGeom>
          <a:noFill/>
        </p:spPr>
        <p:txBody>
          <a:bodyPr wrap="square" rtlCol="0">
            <a:spAutoFit/>
          </a:bodyPr>
          <a:lstStyle/>
          <a:p>
            <a:pPr algn="l"/>
            <a:r>
              <a:rPr lang="en-US" sz="1600" b="1" dirty="0" smtClean="0">
                <a:solidFill>
                  <a:srgbClr val="D17D08"/>
                </a:solidFill>
              </a:rPr>
              <a:t>Job analysis...</a:t>
            </a:r>
            <a:r>
              <a:rPr lang="en-US" sz="1600" dirty="0" smtClean="0">
                <a:solidFill>
                  <a:srgbClr val="D17D08"/>
                </a:solidFill>
              </a:rPr>
              <a:t> </a:t>
            </a:r>
            <a:endParaRPr lang="en-US" sz="1600" dirty="0">
              <a:solidFill>
                <a:srgbClr val="D17D08"/>
              </a:solidFill>
            </a:endParaRPr>
          </a:p>
        </p:txBody>
      </p:sp>
      <p:sp>
        <p:nvSpPr>
          <p:cNvPr id="23" name="Rectangle 22"/>
          <p:cNvSpPr/>
          <p:nvPr/>
        </p:nvSpPr>
        <p:spPr>
          <a:xfrm>
            <a:off x="575976" y="2312876"/>
            <a:ext cx="3780000" cy="3580467"/>
          </a:xfrm>
          <a:prstGeom prst="rect">
            <a:avLst/>
          </a:prstGeom>
          <a:solidFill>
            <a:schemeClr val="accent3"/>
          </a:solidFill>
        </p:spPr>
        <p:txBody>
          <a:bodyPr wrap="square">
            <a:spAutoFit/>
          </a:bodyPr>
          <a:lstStyle/>
          <a:p>
            <a:pPr marL="179388" lvl="1" indent="-174625" algn="l" eaLnBrk="0" hangingPunct="0">
              <a:spcBef>
                <a:spcPts val="500"/>
              </a:spcBef>
              <a:buClr>
                <a:schemeClr val="tx1"/>
              </a:buClr>
              <a:buSzPct val="120000"/>
              <a:buFont typeface="Arial" pitchFamily="34" charset="0"/>
              <a:buChar char="•"/>
              <a:defRPr/>
            </a:pPr>
            <a:r>
              <a:rPr lang="en-US" sz="1400" dirty="0" smtClean="0"/>
              <a:t>Is a </a:t>
            </a:r>
            <a:r>
              <a:rPr lang="en-US" sz="1400" b="1" dirty="0" smtClean="0"/>
              <a:t>systematic process </a:t>
            </a:r>
            <a:r>
              <a:rPr lang="en-US" sz="1400" dirty="0" smtClean="0"/>
              <a:t>for gathering, documenting, and analyzing data about the work required for a job. </a:t>
            </a:r>
          </a:p>
          <a:p>
            <a:pPr marL="179388" lvl="1" indent="-174625" algn="l" eaLnBrk="0" hangingPunct="0">
              <a:spcBef>
                <a:spcPts val="500"/>
              </a:spcBef>
              <a:buClr>
                <a:schemeClr val="tx1"/>
              </a:buClr>
              <a:buSzPct val="120000"/>
              <a:buFont typeface="Arial" pitchFamily="34" charset="0"/>
              <a:buChar char="•"/>
              <a:defRPr/>
            </a:pPr>
            <a:r>
              <a:rPr lang="en-US" sz="1400" dirty="0" smtClean="0"/>
              <a:t>Provides </a:t>
            </a:r>
            <a:r>
              <a:rPr lang="en-US" sz="1400" b="1" dirty="0" smtClean="0"/>
              <a:t>information about job requirements </a:t>
            </a:r>
            <a:r>
              <a:rPr lang="en-US" sz="1400" dirty="0" smtClean="0"/>
              <a:t>and the critical </a:t>
            </a:r>
            <a:r>
              <a:rPr lang="en-US" sz="1400" i="1" dirty="0" smtClean="0"/>
              <a:t>knowledge, skills, abilities, and other characteristics </a:t>
            </a:r>
            <a:r>
              <a:rPr lang="en-US" sz="1400" dirty="0" smtClean="0"/>
              <a:t>(KSAO) needed to do a job in a particular environment.</a:t>
            </a:r>
          </a:p>
          <a:p>
            <a:pPr marL="179388" lvl="1" indent="-174625" algn="l" eaLnBrk="0" hangingPunct="0">
              <a:spcBef>
                <a:spcPts val="500"/>
              </a:spcBef>
              <a:buClr>
                <a:schemeClr val="tx1"/>
              </a:buClr>
              <a:buSzPct val="120000"/>
              <a:buFont typeface="Arial" pitchFamily="34" charset="0"/>
              <a:buChar char="•"/>
              <a:defRPr/>
            </a:pPr>
            <a:r>
              <a:rPr lang="en-US" sz="1400" dirty="0" smtClean="0"/>
              <a:t>Breaks down a job into its </a:t>
            </a:r>
            <a:r>
              <a:rPr lang="en-US" sz="1400" b="1" dirty="0" smtClean="0"/>
              <a:t>constituent parts</a:t>
            </a:r>
            <a:r>
              <a:rPr lang="en-US" sz="1400" dirty="0" smtClean="0"/>
              <a:t>, rather than looking at the job as a whole.  </a:t>
            </a:r>
          </a:p>
          <a:p>
            <a:pPr marL="179388" lvl="1" indent="-174625" algn="l" eaLnBrk="0" hangingPunct="0">
              <a:spcBef>
                <a:spcPts val="500"/>
              </a:spcBef>
              <a:buClr>
                <a:schemeClr val="tx1"/>
              </a:buClr>
              <a:buSzPct val="120000"/>
              <a:buFont typeface="Arial" pitchFamily="34" charset="0"/>
              <a:buChar char="•"/>
              <a:defRPr/>
            </a:pPr>
            <a:r>
              <a:rPr lang="en-US" sz="1400" dirty="0" smtClean="0"/>
              <a:t>Can be </a:t>
            </a:r>
            <a:r>
              <a:rPr lang="en-US" sz="1400" b="1" dirty="0" smtClean="0"/>
              <a:t>conducted for any job </a:t>
            </a:r>
            <a:r>
              <a:rPr lang="en-US" sz="1400" dirty="0" smtClean="0"/>
              <a:t>– parts assembler, sales representative, executive officer – by any method and for any purpose. </a:t>
            </a:r>
          </a:p>
        </p:txBody>
      </p:sp>
      <p:sp>
        <p:nvSpPr>
          <p:cNvPr id="35" name="Rectangle 34"/>
          <p:cNvSpPr/>
          <p:nvPr/>
        </p:nvSpPr>
        <p:spPr>
          <a:xfrm>
            <a:off x="4595417" y="1988840"/>
            <a:ext cx="2424855" cy="338554"/>
          </a:xfrm>
          <a:prstGeom prst="rect">
            <a:avLst/>
          </a:prstGeom>
        </p:spPr>
        <p:txBody>
          <a:bodyPr wrap="square">
            <a:spAutoFit/>
          </a:bodyPr>
          <a:lstStyle/>
          <a:p>
            <a:pPr marL="174625" lvl="0" indent="-174625" algn="l" eaLnBrk="0" hangingPunct="0">
              <a:spcBef>
                <a:spcPts val="500"/>
              </a:spcBef>
              <a:buClr>
                <a:schemeClr val="tx1"/>
              </a:buClr>
              <a:buSzPct val="120000"/>
              <a:defRPr/>
            </a:pPr>
            <a:r>
              <a:rPr lang="en-US" sz="1600" b="1" dirty="0" smtClean="0">
                <a:solidFill>
                  <a:srgbClr val="D17D08"/>
                </a:solidFill>
              </a:rPr>
              <a:t>Job analysis is not… </a:t>
            </a:r>
          </a:p>
        </p:txBody>
      </p:sp>
      <p:sp>
        <p:nvSpPr>
          <p:cNvPr id="42" name="Rectangle 41"/>
          <p:cNvSpPr/>
          <p:nvPr/>
        </p:nvSpPr>
        <p:spPr>
          <a:xfrm>
            <a:off x="4908249" y="6135107"/>
            <a:ext cx="4056239" cy="246221"/>
          </a:xfrm>
          <a:prstGeom prst="rect">
            <a:avLst/>
          </a:prstGeom>
        </p:spPr>
        <p:txBody>
          <a:bodyPr wrap="none">
            <a:spAutoFit/>
          </a:bodyPr>
          <a:lstStyle/>
          <a:p>
            <a:pPr marL="179388" lvl="1" indent="-174625" algn="r" eaLnBrk="0" hangingPunct="0">
              <a:spcBef>
                <a:spcPts val="500"/>
              </a:spcBef>
              <a:buClr>
                <a:schemeClr val="tx1"/>
              </a:buClr>
              <a:buSzPct val="120000"/>
              <a:defRPr/>
            </a:pPr>
            <a:r>
              <a:rPr lang="en-US" sz="1000" dirty="0" smtClean="0"/>
              <a:t>(Sources: Catano et al., 2005; Dessler et al., 2007; Weatherly, 2004)</a:t>
            </a:r>
            <a:endParaRPr lang="en-US" sz="1400" dirty="0" smtClean="0"/>
          </a:p>
        </p:txBody>
      </p:sp>
      <p:sp>
        <p:nvSpPr>
          <p:cNvPr id="27" name="Rectangle 26"/>
          <p:cNvSpPr/>
          <p:nvPr/>
        </p:nvSpPr>
        <p:spPr>
          <a:xfrm>
            <a:off x="4790604" y="4564866"/>
            <a:ext cx="4086696" cy="1600438"/>
          </a:xfrm>
          <a:prstGeom prst="rect">
            <a:avLst/>
          </a:prstGeom>
        </p:spPr>
        <p:txBody>
          <a:bodyPr wrap="square">
            <a:spAutoFit/>
          </a:bodyPr>
          <a:lstStyle/>
          <a:p>
            <a:r>
              <a:rPr lang="en-US" sz="1400" i="1" dirty="0" smtClean="0">
                <a:latin typeface="+mj-lt"/>
              </a:rPr>
              <a:t>Job analysis is the core function of valid, defensible and effective human resource endeavors. Its key applications establish and document the appropriateness of employment procedures, such as selection, training, and performance appraisals.</a:t>
            </a:r>
          </a:p>
          <a:p>
            <a:r>
              <a:rPr lang="en-US" sz="1400" dirty="0" smtClean="0">
                <a:latin typeface="+mn-lt"/>
              </a:rPr>
              <a:t>		- Management Consultant</a:t>
            </a:r>
            <a:endParaRPr lang="en-US" sz="1400" dirty="0">
              <a:latin typeface="+mn-lt"/>
            </a:endParaRPr>
          </a:p>
        </p:txBody>
      </p:sp>
      <p:pic>
        <p:nvPicPr>
          <p:cNvPr id="28" name="Picture 27" descr="quote2.wmf"/>
          <p:cNvPicPr>
            <a:picLocks noChangeAspect="1"/>
          </p:cNvPicPr>
          <p:nvPr/>
        </p:nvPicPr>
        <p:blipFill>
          <a:blip r:embed="rId8" cstate="screen"/>
          <a:stretch>
            <a:fillRect/>
          </a:stretch>
        </p:blipFill>
        <p:spPr>
          <a:xfrm>
            <a:off x="8028384" y="5727449"/>
            <a:ext cx="179050" cy="127893"/>
          </a:xfrm>
          <a:prstGeom prst="rect">
            <a:avLst/>
          </a:prstGeom>
        </p:spPr>
      </p:pic>
      <p:pic>
        <p:nvPicPr>
          <p:cNvPr id="29" name="Picture 28" descr="quote1.wmf"/>
          <p:cNvPicPr>
            <a:picLocks noChangeAspect="1"/>
          </p:cNvPicPr>
          <p:nvPr/>
        </p:nvPicPr>
        <p:blipFill>
          <a:blip r:embed="rId9" cstate="screen"/>
          <a:stretch>
            <a:fillRect/>
          </a:stretch>
        </p:blipFill>
        <p:spPr>
          <a:xfrm>
            <a:off x="5004468" y="4564866"/>
            <a:ext cx="179050" cy="127893"/>
          </a:xfrm>
          <a:prstGeom prst="rect">
            <a:avLst/>
          </a:prstGeom>
        </p:spPr>
      </p:pic>
      <p:pic>
        <p:nvPicPr>
          <p:cNvPr id="13" name="Picture 9">
            <a:hlinkClick r:id="rId10"/>
          </p:cNvPr>
          <p:cNvPicPr>
            <a:picLocks noChangeAspect="1" noChangeArrowheads="1"/>
          </p:cNvPicPr>
          <p:nvPr/>
        </p:nvPicPr>
        <p:blipFill>
          <a:blip r:embed="rId11"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26" hidden="1"/>
          <p:cNvGraphicFramePr>
            <a:graphicFrameLocks noChangeAspect="1"/>
          </p:cNvGraphicFramePr>
          <p:nvPr/>
        </p:nvGraphicFramePr>
        <p:xfrm>
          <a:off x="0" y="0"/>
          <a:ext cx="158750" cy="158750"/>
        </p:xfrm>
        <a:graphic>
          <a:graphicData uri="http://schemas.openxmlformats.org/presentationml/2006/ole">
            <p:oleObj spid="_x0000_s487425" name="think-cell Slide" r:id="rId28" imgW="360" imgH="360" progId="">
              <p:embed/>
            </p:oleObj>
          </a:graphicData>
        </a:graphic>
      </p:graphicFrame>
      <p:cxnSp>
        <p:nvCxnSpPr>
          <p:cNvPr id="10" name="Straight Arrow Connector 9"/>
          <p:cNvCxnSpPr>
            <a:stCxn id="6" idx="2"/>
            <a:endCxn id="8" idx="0"/>
          </p:cNvCxnSpPr>
          <p:nvPr>
            <p:custDataLst>
              <p:tags r:id="rId2"/>
            </p:custDataLst>
          </p:nvPr>
        </p:nvCxnSpPr>
        <p:spPr>
          <a:xfrm rot="16200000" flipH="1">
            <a:off x="2862064" y="1340951"/>
            <a:ext cx="189005" cy="110677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6" idx="2"/>
            <a:endCxn id="7" idx="0"/>
          </p:cNvCxnSpPr>
          <p:nvPr>
            <p:custDataLst>
              <p:tags r:id="rId3"/>
            </p:custDataLst>
          </p:nvPr>
        </p:nvCxnSpPr>
        <p:spPr>
          <a:xfrm rot="5400000">
            <a:off x="1763962" y="1349621"/>
            <a:ext cx="189005" cy="108943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custDataLst>
              <p:tags r:id="rId4"/>
            </p:custDataLst>
          </p:nvPr>
        </p:nvSpPr>
        <p:spPr/>
        <p:txBody>
          <a:bodyPr/>
          <a:lstStyle/>
          <a:p>
            <a:r>
              <a:rPr lang="en-US" dirty="0" smtClean="0"/>
              <a:t>Job analysis yields a description of the job, and a profile of the characteristics people need to have to do that job</a:t>
            </a:r>
            <a:endParaRPr lang="en-US" dirty="0"/>
          </a:p>
        </p:txBody>
      </p:sp>
      <p:sp>
        <p:nvSpPr>
          <p:cNvPr id="5" name="Rectangle 4"/>
          <p:cNvSpPr/>
          <p:nvPr>
            <p:custDataLst>
              <p:tags r:id="rId5"/>
            </p:custDataLst>
          </p:nvPr>
        </p:nvSpPr>
        <p:spPr>
          <a:xfrm>
            <a:off x="4949062" y="6164723"/>
            <a:ext cx="4056239" cy="246221"/>
          </a:xfrm>
          <a:prstGeom prst="rect">
            <a:avLst/>
          </a:prstGeom>
        </p:spPr>
        <p:txBody>
          <a:bodyPr wrap="none">
            <a:spAutoFit/>
          </a:bodyPr>
          <a:lstStyle/>
          <a:p>
            <a:pPr marL="0" lvl="1" indent="4763" algn="l" eaLnBrk="0" hangingPunct="0">
              <a:spcBef>
                <a:spcPts val="500"/>
              </a:spcBef>
              <a:buClr>
                <a:schemeClr val="tx1"/>
              </a:buClr>
              <a:buSzPct val="120000"/>
              <a:defRPr/>
            </a:pPr>
            <a:r>
              <a:rPr lang="en-US" sz="1000" dirty="0" smtClean="0"/>
              <a:t>(Sources: Catano et al., 2005; Dessler et al., 2007; Weatherly, 2004)</a:t>
            </a:r>
            <a:endParaRPr lang="en-US" sz="1400" dirty="0" smtClean="0"/>
          </a:p>
        </p:txBody>
      </p:sp>
      <p:sp>
        <p:nvSpPr>
          <p:cNvPr id="6" name="Rectangle 5"/>
          <p:cNvSpPr/>
          <p:nvPr>
            <p:custDataLst>
              <p:tags r:id="rId6"/>
            </p:custDataLst>
          </p:nvPr>
        </p:nvSpPr>
        <p:spPr>
          <a:xfrm>
            <a:off x="558399" y="1439835"/>
            <a:ext cx="368956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Job Analysis</a:t>
            </a:r>
            <a:endParaRPr lang="en-US" sz="1400" b="1" dirty="0"/>
          </a:p>
        </p:txBody>
      </p:sp>
      <p:sp>
        <p:nvSpPr>
          <p:cNvPr id="7" name="Rectangle 6"/>
          <p:cNvSpPr/>
          <p:nvPr>
            <p:custDataLst>
              <p:tags r:id="rId7"/>
            </p:custDataLst>
          </p:nvPr>
        </p:nvSpPr>
        <p:spPr>
          <a:xfrm>
            <a:off x="323748" y="1988840"/>
            <a:ext cx="1980000" cy="180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smtClean="0"/>
              <a:t>Job Tasks &amp; Working Conditions</a:t>
            </a:r>
          </a:p>
          <a:p>
            <a:pPr algn="l"/>
            <a:r>
              <a:rPr lang="en-US" sz="1400" dirty="0" smtClean="0"/>
              <a:t>Lists what a job entails, including the duties, responsibilities, reporting relationships, working conditions, and safety hazards.</a:t>
            </a:r>
            <a:endParaRPr lang="en-US" sz="1400" b="1" dirty="0"/>
          </a:p>
        </p:txBody>
      </p:sp>
      <p:sp>
        <p:nvSpPr>
          <p:cNvPr id="8" name="Rectangle 7"/>
          <p:cNvSpPr/>
          <p:nvPr>
            <p:custDataLst>
              <p:tags r:id="rId8"/>
            </p:custDataLst>
          </p:nvPr>
        </p:nvSpPr>
        <p:spPr>
          <a:xfrm>
            <a:off x="2519952" y="1988840"/>
            <a:ext cx="1980000" cy="180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smtClean="0"/>
              <a:t>Job Specification</a:t>
            </a:r>
          </a:p>
          <a:p>
            <a:pPr algn="l"/>
            <a:r>
              <a:rPr lang="en-US" sz="1400" dirty="0" smtClean="0"/>
              <a:t>Lists the “human requirements” – the requisite KSAO</a:t>
            </a:r>
            <a:r>
              <a:rPr lang="en-US" sz="1200" dirty="0" smtClean="0"/>
              <a:t>s</a:t>
            </a:r>
            <a:r>
              <a:rPr lang="en-US" sz="1400" dirty="0" smtClean="0"/>
              <a:t> needed to perform a job well.</a:t>
            </a:r>
            <a:endParaRPr lang="en-US" sz="1400" dirty="0"/>
          </a:p>
        </p:txBody>
      </p:sp>
      <p:sp>
        <p:nvSpPr>
          <p:cNvPr id="12" name="Rectangle 11"/>
          <p:cNvSpPr/>
          <p:nvPr>
            <p:custDataLst>
              <p:tags r:id="rId9"/>
            </p:custDataLst>
          </p:nvPr>
        </p:nvSpPr>
        <p:spPr>
          <a:xfrm>
            <a:off x="886994" y="5079364"/>
            <a:ext cx="3612998" cy="144598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dirty="0" smtClean="0">
                <a:solidFill>
                  <a:schemeClr val="tx1"/>
                </a:solidFill>
              </a:rPr>
              <a:t>The focus of analysis is the </a:t>
            </a:r>
            <a:r>
              <a:rPr lang="en-US" sz="1400" b="1" dirty="0" smtClean="0">
                <a:solidFill>
                  <a:schemeClr val="tx1"/>
                </a:solidFill>
              </a:rPr>
              <a:t>job, not the person.</a:t>
            </a:r>
            <a:r>
              <a:rPr lang="en-US" sz="1400" dirty="0" smtClean="0">
                <a:solidFill>
                  <a:schemeClr val="tx1"/>
                </a:solidFill>
              </a:rPr>
              <a:t> One output is a description of </a:t>
            </a:r>
            <a:r>
              <a:rPr lang="en-US" sz="1400" i="1" dirty="0" smtClean="0">
                <a:solidFill>
                  <a:schemeClr val="tx1"/>
                </a:solidFill>
              </a:rPr>
              <a:t>human requirements </a:t>
            </a:r>
            <a:r>
              <a:rPr lang="en-US" sz="1400" dirty="0" smtClean="0">
                <a:solidFill>
                  <a:schemeClr val="tx1"/>
                </a:solidFill>
              </a:rPr>
              <a:t>and people are used to collect the data, but the result is about the job, not a description of the person in it. </a:t>
            </a:r>
            <a:endParaRPr lang="en-US" sz="1400" dirty="0"/>
          </a:p>
        </p:txBody>
      </p:sp>
      <p:grpSp>
        <p:nvGrpSpPr>
          <p:cNvPr id="13" name="Group 12"/>
          <p:cNvGrpSpPr/>
          <p:nvPr>
            <p:custDataLst>
              <p:tags r:id="rId10"/>
            </p:custDataLst>
          </p:nvPr>
        </p:nvGrpSpPr>
        <p:grpSpPr>
          <a:xfrm>
            <a:off x="287524" y="5370382"/>
            <a:ext cx="614679" cy="684000"/>
            <a:chOff x="5184068" y="4905164"/>
            <a:chExt cx="614679" cy="684000"/>
          </a:xfrm>
        </p:grpSpPr>
        <p:pic>
          <p:nvPicPr>
            <p:cNvPr id="14" name="Picture 13" descr="man.wmf"/>
            <p:cNvPicPr>
              <a:picLocks noChangeAspect="1"/>
            </p:cNvPicPr>
            <p:nvPr>
              <p:custDataLst>
                <p:tags r:id="rId23"/>
              </p:custDataLst>
            </p:nvPr>
          </p:nvPicPr>
          <p:blipFill>
            <a:blip r:embed="rId29" cstate="screen"/>
            <a:stretch>
              <a:fillRect/>
            </a:stretch>
          </p:blipFill>
          <p:spPr>
            <a:xfrm>
              <a:off x="5184068" y="4905164"/>
              <a:ext cx="270875" cy="684000"/>
            </a:xfrm>
            <a:prstGeom prst="rect">
              <a:avLst/>
            </a:prstGeom>
          </p:spPr>
        </p:pic>
        <p:pic>
          <p:nvPicPr>
            <p:cNvPr id="15" name="Picture 14" descr="woman.wmf"/>
            <p:cNvPicPr>
              <a:picLocks noChangeAspect="1"/>
            </p:cNvPicPr>
            <p:nvPr>
              <p:custDataLst>
                <p:tags r:id="rId24"/>
              </p:custDataLst>
            </p:nvPr>
          </p:nvPicPr>
          <p:blipFill>
            <a:blip r:embed="rId30" cstate="screen"/>
            <a:stretch>
              <a:fillRect/>
            </a:stretch>
          </p:blipFill>
          <p:spPr>
            <a:xfrm>
              <a:off x="5476421" y="4905164"/>
              <a:ext cx="322326" cy="684000"/>
            </a:xfrm>
            <a:prstGeom prst="rect">
              <a:avLst/>
            </a:prstGeom>
          </p:spPr>
        </p:pic>
        <p:pic>
          <p:nvPicPr>
            <p:cNvPr id="16" name="Picture 15" descr="x.wmf"/>
            <p:cNvPicPr>
              <a:picLocks noChangeAspect="1"/>
            </p:cNvPicPr>
            <p:nvPr>
              <p:custDataLst>
                <p:tags r:id="rId25"/>
              </p:custDataLst>
            </p:nvPr>
          </p:nvPicPr>
          <p:blipFill>
            <a:blip r:embed="rId31" cstate="screen"/>
            <a:stretch>
              <a:fillRect/>
            </a:stretch>
          </p:blipFill>
          <p:spPr>
            <a:xfrm>
              <a:off x="5262766" y="5057800"/>
              <a:ext cx="384353" cy="396000"/>
            </a:xfrm>
            <a:prstGeom prst="rect">
              <a:avLst/>
            </a:prstGeom>
          </p:spPr>
        </p:pic>
      </p:grpSp>
      <p:sp>
        <p:nvSpPr>
          <p:cNvPr id="34" name="Chevron 33"/>
          <p:cNvSpPr/>
          <p:nvPr>
            <p:custDataLst>
              <p:tags r:id="rId11"/>
            </p:custDataLst>
          </p:nvPr>
        </p:nvSpPr>
        <p:spPr>
          <a:xfrm>
            <a:off x="4523152" y="1376772"/>
            <a:ext cx="264872" cy="474813"/>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5" name="Rectangle 34"/>
          <p:cNvSpPr/>
          <p:nvPr>
            <p:custDataLst>
              <p:tags r:id="rId12"/>
            </p:custDataLst>
          </p:nvPr>
        </p:nvSpPr>
        <p:spPr>
          <a:xfrm>
            <a:off x="4848976" y="1322184"/>
            <a:ext cx="4043504" cy="738664"/>
          </a:xfrm>
          <a:prstGeom prst="rect">
            <a:avLst/>
          </a:prstGeom>
          <a:solidFill>
            <a:schemeClr val="accent2">
              <a:lumMod val="20000"/>
              <a:lumOff val="80000"/>
            </a:schemeClr>
          </a:solidFill>
        </p:spPr>
        <p:txBody>
          <a:bodyPr wrap="square">
            <a:spAutoFit/>
          </a:bodyPr>
          <a:lstStyle/>
          <a:p>
            <a:pPr algn="l"/>
            <a:r>
              <a:rPr lang="en-US" sz="1400" dirty="0" smtClean="0"/>
              <a:t>The types of information collected during job analysis will be specific to each organization. Typically, information is collected about: </a:t>
            </a:r>
            <a:endParaRPr lang="en-US" sz="1400" dirty="0"/>
          </a:p>
        </p:txBody>
      </p:sp>
      <p:sp>
        <p:nvSpPr>
          <p:cNvPr id="37" name="Rectangle 36"/>
          <p:cNvSpPr/>
          <p:nvPr>
            <p:custDataLst>
              <p:tags r:id="rId13"/>
            </p:custDataLst>
          </p:nvPr>
        </p:nvSpPr>
        <p:spPr>
          <a:xfrm>
            <a:off x="5019228" y="2024844"/>
            <a:ext cx="4032448" cy="12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400" b="1" dirty="0" smtClean="0">
                <a:solidFill>
                  <a:schemeClr val="tx1"/>
                </a:solidFill>
              </a:rPr>
              <a:t>What the worker does</a:t>
            </a:r>
          </a:p>
          <a:p>
            <a:pPr marL="273050" indent="-190500" algn="l">
              <a:buFont typeface="Arial" pitchFamily="34" charset="0"/>
              <a:buChar char="•"/>
            </a:pPr>
            <a:r>
              <a:rPr lang="en-US" sz="1400" dirty="0" smtClean="0">
                <a:solidFill>
                  <a:schemeClr val="tx1"/>
                </a:solidFill>
              </a:rPr>
              <a:t>Tasks and duties (inc. frequency, duration, effort, and complexity)</a:t>
            </a:r>
          </a:p>
          <a:p>
            <a:pPr marL="273050" indent="-190500" algn="l">
              <a:buFont typeface="Arial" pitchFamily="34" charset="0"/>
              <a:buChar char="•"/>
            </a:pPr>
            <a:r>
              <a:rPr lang="en-US" sz="1400" dirty="0" smtClean="0">
                <a:solidFill>
                  <a:schemeClr val="tx1"/>
                </a:solidFill>
              </a:rPr>
              <a:t>Responsibilities</a:t>
            </a:r>
          </a:p>
          <a:p>
            <a:pPr marL="273050" indent="-190500" algn="l">
              <a:buFont typeface="Arial" pitchFamily="34" charset="0"/>
              <a:buChar char="•"/>
            </a:pPr>
            <a:r>
              <a:rPr lang="en-US" sz="1400" dirty="0" smtClean="0">
                <a:solidFill>
                  <a:schemeClr val="tx1"/>
                </a:solidFill>
              </a:rPr>
              <a:t>Interaction with others</a:t>
            </a:r>
            <a:endParaRPr lang="en-US" sz="1200" dirty="0" smtClean="0">
              <a:solidFill>
                <a:schemeClr val="tx1"/>
              </a:solidFill>
            </a:endParaRPr>
          </a:p>
        </p:txBody>
      </p:sp>
      <p:sp>
        <p:nvSpPr>
          <p:cNvPr id="38" name="Rectangle 37"/>
          <p:cNvSpPr/>
          <p:nvPr>
            <p:custDataLst>
              <p:tags r:id="rId14"/>
            </p:custDataLst>
          </p:nvPr>
        </p:nvSpPr>
        <p:spPr>
          <a:xfrm>
            <a:off x="5019228" y="3140968"/>
            <a:ext cx="403244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400" b="1" dirty="0" smtClean="0">
                <a:solidFill>
                  <a:schemeClr val="tx1"/>
                </a:solidFill>
              </a:rPr>
              <a:t>How the worker does it</a:t>
            </a:r>
          </a:p>
          <a:p>
            <a:pPr marL="273050" indent="-190500" algn="l">
              <a:buFont typeface="Arial" pitchFamily="34" charset="0"/>
              <a:buChar char="•"/>
            </a:pPr>
            <a:r>
              <a:rPr lang="en-US" sz="1400" dirty="0" smtClean="0">
                <a:solidFill>
                  <a:schemeClr val="tx1"/>
                </a:solidFill>
              </a:rPr>
              <a:t>Methods</a:t>
            </a:r>
          </a:p>
          <a:p>
            <a:pPr marL="273050" indent="-190500" algn="l">
              <a:buFont typeface="Arial" pitchFamily="34" charset="0"/>
              <a:buChar char="•"/>
            </a:pPr>
            <a:r>
              <a:rPr lang="en-US" sz="1400" dirty="0" smtClean="0">
                <a:solidFill>
                  <a:schemeClr val="tx1"/>
                </a:solidFill>
              </a:rPr>
              <a:t>Tools and equipment</a:t>
            </a:r>
          </a:p>
          <a:p>
            <a:pPr marL="273050" indent="-190500" algn="l">
              <a:buFont typeface="Arial" pitchFamily="34" charset="0"/>
              <a:buChar char="•"/>
            </a:pPr>
            <a:r>
              <a:rPr lang="en-US" sz="1400" dirty="0" smtClean="0">
                <a:solidFill>
                  <a:schemeClr val="tx1"/>
                </a:solidFill>
              </a:rPr>
              <a:t>Techniques</a:t>
            </a:r>
            <a:endParaRPr lang="en-US" sz="1400" dirty="0">
              <a:solidFill>
                <a:schemeClr val="tx1"/>
              </a:solidFill>
            </a:endParaRPr>
          </a:p>
        </p:txBody>
      </p:sp>
      <p:sp>
        <p:nvSpPr>
          <p:cNvPr id="39" name="Rectangle 38"/>
          <p:cNvSpPr/>
          <p:nvPr>
            <p:custDataLst>
              <p:tags r:id="rId15"/>
            </p:custDataLst>
          </p:nvPr>
        </p:nvSpPr>
        <p:spPr>
          <a:xfrm>
            <a:off x="5019228" y="4601042"/>
            <a:ext cx="416128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400" b="1" dirty="0" smtClean="0">
                <a:solidFill>
                  <a:schemeClr val="tx1"/>
                </a:solidFill>
              </a:rPr>
              <a:t>Why the worker does it</a:t>
            </a:r>
          </a:p>
          <a:p>
            <a:pPr marL="273050" indent="-190500" algn="l">
              <a:buFont typeface="Arial" pitchFamily="34" charset="0"/>
              <a:buChar char="•"/>
            </a:pPr>
            <a:r>
              <a:rPr lang="en-US" sz="1400" dirty="0" smtClean="0">
                <a:solidFill>
                  <a:schemeClr val="tx1"/>
                </a:solidFill>
              </a:rPr>
              <a:t>Products </a:t>
            </a:r>
          </a:p>
          <a:p>
            <a:pPr marL="273050" indent="-190500" algn="l">
              <a:buFont typeface="Arial" pitchFamily="34" charset="0"/>
              <a:buChar char="•"/>
            </a:pPr>
            <a:r>
              <a:rPr lang="en-US" sz="1400" dirty="0" smtClean="0">
                <a:solidFill>
                  <a:schemeClr val="tx1"/>
                </a:solidFill>
              </a:rPr>
              <a:t>Services</a:t>
            </a:r>
            <a:endParaRPr lang="en-US" sz="1400" dirty="0">
              <a:solidFill>
                <a:schemeClr val="tx1"/>
              </a:solidFill>
            </a:endParaRPr>
          </a:p>
        </p:txBody>
      </p:sp>
      <p:sp>
        <p:nvSpPr>
          <p:cNvPr id="40" name="Rectangle 39"/>
          <p:cNvSpPr/>
          <p:nvPr>
            <p:custDataLst>
              <p:tags r:id="rId16"/>
            </p:custDataLst>
          </p:nvPr>
        </p:nvSpPr>
        <p:spPr>
          <a:xfrm>
            <a:off x="5019228" y="5243794"/>
            <a:ext cx="2181064" cy="9209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algn="l"/>
            <a:r>
              <a:rPr lang="en-US" sz="1400" b="1" dirty="0" smtClean="0">
                <a:solidFill>
                  <a:schemeClr val="tx1"/>
                </a:solidFill>
              </a:rPr>
              <a:t>Worker Qualifications</a:t>
            </a:r>
          </a:p>
          <a:p>
            <a:pPr marL="273050" indent="-190500" algn="l">
              <a:buFont typeface="Arial" pitchFamily="34" charset="0"/>
              <a:buChar char="•"/>
            </a:pPr>
            <a:r>
              <a:rPr lang="en-US" sz="1400" dirty="0" smtClean="0">
                <a:solidFill>
                  <a:schemeClr val="tx1"/>
                </a:solidFill>
              </a:rPr>
              <a:t>Skills</a:t>
            </a:r>
          </a:p>
          <a:p>
            <a:pPr marL="273050" indent="-190500" algn="l" defTabSz="784225">
              <a:buFont typeface="Arial" pitchFamily="34" charset="0"/>
              <a:buChar char="•"/>
            </a:pPr>
            <a:r>
              <a:rPr lang="en-US" sz="1400" dirty="0" smtClean="0">
                <a:solidFill>
                  <a:schemeClr val="tx1"/>
                </a:solidFill>
              </a:rPr>
              <a:t>Knowledge</a:t>
            </a:r>
          </a:p>
          <a:p>
            <a:pPr marL="273050" indent="-190500" algn="l">
              <a:buFont typeface="Arial" pitchFamily="34" charset="0"/>
              <a:buChar char="•"/>
            </a:pPr>
            <a:r>
              <a:rPr lang="en-US" sz="1400" dirty="0" smtClean="0">
                <a:solidFill>
                  <a:schemeClr val="tx1"/>
                </a:solidFill>
              </a:rPr>
              <a:t>Abilities </a:t>
            </a:r>
          </a:p>
          <a:p>
            <a:pPr algn="l">
              <a:buFont typeface="Arial" pitchFamily="34" charset="0"/>
              <a:buChar char="•"/>
            </a:pPr>
            <a:endParaRPr lang="en-US" sz="1400" dirty="0" smtClean="0">
              <a:solidFill>
                <a:schemeClr val="tx1"/>
              </a:solidFill>
            </a:endParaRPr>
          </a:p>
          <a:p>
            <a:pPr algn="l"/>
            <a:endParaRPr lang="en-US" sz="1400" dirty="0" smtClean="0">
              <a:solidFill>
                <a:schemeClr val="tx1"/>
              </a:solidFill>
            </a:endParaRPr>
          </a:p>
        </p:txBody>
      </p:sp>
      <p:cxnSp>
        <p:nvCxnSpPr>
          <p:cNvPr id="41" name="Straight Connector 40"/>
          <p:cNvCxnSpPr/>
          <p:nvPr>
            <p:custDataLst>
              <p:tags r:id="rId17"/>
            </p:custDataLst>
          </p:nvPr>
        </p:nvCxnSpPr>
        <p:spPr>
          <a:xfrm rot="5400000">
            <a:off x="2742443" y="4119723"/>
            <a:ext cx="3875137"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44" name="Rectangle 43"/>
          <p:cNvSpPr/>
          <p:nvPr>
            <p:custDataLst>
              <p:tags r:id="rId18"/>
            </p:custDataLst>
          </p:nvPr>
        </p:nvSpPr>
        <p:spPr>
          <a:xfrm>
            <a:off x="6441132" y="5445224"/>
            <a:ext cx="2163316" cy="738664"/>
          </a:xfrm>
          <a:prstGeom prst="rect">
            <a:avLst/>
          </a:prstGeom>
        </p:spPr>
        <p:txBody>
          <a:bodyPr wrap="square">
            <a:spAutoFit/>
          </a:bodyPr>
          <a:lstStyle/>
          <a:p>
            <a:pPr marL="177800" indent="-177800" algn="l">
              <a:buFont typeface="Arial" pitchFamily="34" charset="0"/>
              <a:buChar char="•"/>
            </a:pPr>
            <a:r>
              <a:rPr lang="en-US" sz="1400" dirty="0" smtClean="0"/>
              <a:t>Experience</a:t>
            </a:r>
          </a:p>
          <a:p>
            <a:pPr marL="177800" indent="-177800" algn="l">
              <a:buFont typeface="Arial" pitchFamily="34" charset="0"/>
              <a:buChar char="•"/>
            </a:pPr>
            <a:r>
              <a:rPr lang="en-US" sz="1400" dirty="0" smtClean="0"/>
              <a:t>Education</a:t>
            </a:r>
          </a:p>
          <a:p>
            <a:pPr marL="177800" indent="-177800" algn="l">
              <a:buFont typeface="Arial" pitchFamily="34" charset="0"/>
              <a:buChar char="•"/>
            </a:pPr>
            <a:r>
              <a:rPr lang="en-US" sz="1400" dirty="0" smtClean="0"/>
              <a:t>Physical demands</a:t>
            </a:r>
          </a:p>
        </p:txBody>
      </p:sp>
      <p:sp>
        <p:nvSpPr>
          <p:cNvPr id="46" name="Rectangle 45"/>
          <p:cNvSpPr/>
          <p:nvPr>
            <p:custDataLst>
              <p:tags r:id="rId19"/>
            </p:custDataLst>
          </p:nvPr>
        </p:nvSpPr>
        <p:spPr>
          <a:xfrm>
            <a:off x="5019228" y="4102304"/>
            <a:ext cx="41612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400" b="1" dirty="0" smtClean="0">
                <a:solidFill>
                  <a:schemeClr val="tx1"/>
                </a:solidFill>
              </a:rPr>
              <a:t>Where the worker does it</a:t>
            </a:r>
          </a:p>
          <a:p>
            <a:pPr marL="273050" indent="-190500" algn="l">
              <a:buFont typeface="Arial" pitchFamily="34" charset="0"/>
              <a:buChar char="•"/>
            </a:pPr>
            <a:r>
              <a:rPr lang="en-US" sz="1400" dirty="0" smtClean="0">
                <a:solidFill>
                  <a:schemeClr val="tx1"/>
                </a:solidFill>
              </a:rPr>
              <a:t>Working conditions</a:t>
            </a:r>
            <a:r>
              <a:rPr lang="en-US" sz="1400" b="1" dirty="0" smtClean="0">
                <a:solidFill>
                  <a:schemeClr val="tx1"/>
                </a:solidFill>
              </a:rPr>
              <a:t> </a:t>
            </a:r>
            <a:r>
              <a:rPr lang="en-US" sz="1400" dirty="0" smtClean="0">
                <a:solidFill>
                  <a:schemeClr val="tx1"/>
                </a:solidFill>
              </a:rPr>
              <a:t>or environment</a:t>
            </a:r>
            <a:endParaRPr lang="en-US" sz="1400" b="1" dirty="0" smtClean="0">
              <a:solidFill>
                <a:schemeClr val="tx1"/>
              </a:solidFill>
            </a:endParaRPr>
          </a:p>
        </p:txBody>
      </p:sp>
      <p:sp>
        <p:nvSpPr>
          <p:cNvPr id="58" name="Right Brace 57"/>
          <p:cNvSpPr/>
          <p:nvPr>
            <p:custDataLst>
              <p:tags r:id="rId20"/>
            </p:custDataLst>
          </p:nvPr>
        </p:nvSpPr>
        <p:spPr>
          <a:xfrm rot="5400000">
            <a:off x="2245976" y="1830587"/>
            <a:ext cx="318721" cy="4235628"/>
          </a:xfrm>
          <a:prstGeom prst="rightBrace">
            <a:avLst/>
          </a:prstGeom>
          <a:ln w="28575">
            <a:solidFill>
              <a:srgbClr val="D17D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9" name="TextBox 58"/>
          <p:cNvSpPr txBox="1"/>
          <p:nvPr>
            <p:custDataLst>
              <p:tags r:id="rId21"/>
            </p:custDataLst>
          </p:nvPr>
        </p:nvSpPr>
        <p:spPr>
          <a:xfrm>
            <a:off x="287524" y="4395793"/>
            <a:ext cx="4152039" cy="369332"/>
          </a:xfrm>
          <a:prstGeom prst="rect">
            <a:avLst/>
          </a:prstGeom>
          <a:noFill/>
        </p:spPr>
        <p:txBody>
          <a:bodyPr wrap="square" rtlCol="0">
            <a:spAutoFit/>
          </a:bodyPr>
          <a:lstStyle/>
          <a:p>
            <a:endParaRPr lang="en-US" dirty="0"/>
          </a:p>
        </p:txBody>
      </p:sp>
      <p:sp>
        <p:nvSpPr>
          <p:cNvPr id="26" name="TextBox 25"/>
          <p:cNvSpPr txBox="1"/>
          <p:nvPr>
            <p:custDataLst>
              <p:tags r:id="rId22"/>
            </p:custDataLst>
          </p:nvPr>
        </p:nvSpPr>
        <p:spPr>
          <a:xfrm>
            <a:off x="323528" y="4149080"/>
            <a:ext cx="4248000" cy="954107"/>
          </a:xfrm>
          <a:prstGeom prst="rect">
            <a:avLst/>
          </a:prstGeom>
          <a:noFill/>
          <a:ln>
            <a:solidFill>
              <a:srgbClr val="D17D08"/>
            </a:solidFill>
          </a:ln>
        </p:spPr>
        <p:txBody>
          <a:bodyPr wrap="square" rtlCol="0">
            <a:spAutoFit/>
          </a:bodyPr>
          <a:lstStyle/>
          <a:p>
            <a:pPr algn="l"/>
            <a:r>
              <a:rPr lang="en-US" sz="1400" dirty="0" smtClean="0"/>
              <a:t>The outputs are compiled into a document called a job description. The job description can describe an individual job or a job family. Job family descriptions are more flexible, and is ideal in many cases.</a:t>
            </a:r>
            <a:endParaRPr lang="en-US" sz="1400" dirty="0"/>
          </a:p>
        </p:txBody>
      </p:sp>
      <p:pic>
        <p:nvPicPr>
          <p:cNvPr id="28" name="Picture 9">
            <a:hlinkClick r:id="rId32"/>
          </p:cNvPr>
          <p:cNvPicPr>
            <a:picLocks noChangeAspect="1" noChangeArrowheads="1"/>
          </p:cNvPicPr>
          <p:nvPr/>
        </p:nvPicPr>
        <p:blipFill>
          <a:blip r:embed="rId33"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nvGraphicFramePr>
        <p:xfrm>
          <a:off x="0" y="0"/>
          <a:ext cx="158750" cy="158750"/>
        </p:xfrm>
        <a:graphic>
          <a:graphicData uri="http://schemas.openxmlformats.org/presentationml/2006/ole">
            <p:oleObj spid="_x0000_s53249" name="think-cell Slide" r:id="rId32" imgW="360" imgH="360" progId="">
              <p:embed/>
            </p:oleObj>
          </a:graphicData>
        </a:graphic>
      </p:graphicFrame>
      <p:sp>
        <p:nvSpPr>
          <p:cNvPr id="3" name="Title 2"/>
          <p:cNvSpPr>
            <a:spLocks noGrp="1"/>
          </p:cNvSpPr>
          <p:nvPr>
            <p:ph type="title"/>
            <p:custDataLst>
              <p:tags r:id="rId2"/>
            </p:custDataLst>
          </p:nvPr>
        </p:nvSpPr>
        <p:spPr/>
        <p:txBody>
          <a:bodyPr/>
          <a:lstStyle/>
          <a:p>
            <a:r>
              <a:rPr lang="en-US" dirty="0" smtClean="0"/>
              <a:t>Job analysis is the cornerstone of successful HR management since the data gathered supports multiple HR activities</a:t>
            </a:r>
            <a:endParaRPr lang="en-US" dirty="0"/>
          </a:p>
        </p:txBody>
      </p:sp>
      <p:sp>
        <p:nvSpPr>
          <p:cNvPr id="2" name="Text Placeholder 1"/>
          <p:cNvSpPr>
            <a:spLocks noGrp="1"/>
          </p:cNvSpPr>
          <p:nvPr>
            <p:ph type="body" sz="quarter" idx="19"/>
            <p:custDataLst>
              <p:tags r:id="rId3"/>
            </p:custDataLst>
          </p:nvPr>
        </p:nvSpPr>
        <p:spPr>
          <a:xfrm>
            <a:off x="257176" y="1196752"/>
            <a:ext cx="8620124" cy="657225"/>
          </a:xfrm>
        </p:spPr>
        <p:txBody>
          <a:bodyPr/>
          <a:lstStyle/>
          <a:p>
            <a:r>
              <a:rPr lang="en-US" dirty="0" smtClean="0"/>
              <a:t>Job analysis is a means to an end, and the end is more than just job evaluation for the purpose of assessing a job’s worth.</a:t>
            </a:r>
            <a:endParaRPr lang="en-US" dirty="0"/>
          </a:p>
        </p:txBody>
      </p:sp>
      <p:sp>
        <p:nvSpPr>
          <p:cNvPr id="5" name="Rectangle 4"/>
          <p:cNvSpPr/>
          <p:nvPr>
            <p:custDataLst>
              <p:tags r:id="rId4"/>
            </p:custDataLst>
          </p:nvPr>
        </p:nvSpPr>
        <p:spPr>
          <a:xfrm>
            <a:off x="2740900" y="1916872"/>
            <a:ext cx="3559292"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Job Analysis</a:t>
            </a:r>
            <a:endParaRPr lang="en-US" sz="1400" b="1" dirty="0"/>
          </a:p>
        </p:txBody>
      </p:sp>
      <p:cxnSp>
        <p:nvCxnSpPr>
          <p:cNvPr id="7" name="Straight Arrow Connector 6"/>
          <p:cNvCxnSpPr>
            <a:stCxn id="5" idx="2"/>
            <a:endCxn id="8" idx="0"/>
          </p:cNvCxnSpPr>
          <p:nvPr>
            <p:custDataLst>
              <p:tags r:id="rId5"/>
            </p:custDataLst>
          </p:nvPr>
        </p:nvCxnSpPr>
        <p:spPr>
          <a:xfrm rot="5400000">
            <a:off x="4394135" y="2403283"/>
            <a:ext cx="252822" cy="158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Rectangle 7"/>
          <p:cNvSpPr/>
          <p:nvPr>
            <p:custDataLst>
              <p:tags r:id="rId6"/>
            </p:custDataLst>
          </p:nvPr>
        </p:nvSpPr>
        <p:spPr>
          <a:xfrm>
            <a:off x="2740900" y="2529694"/>
            <a:ext cx="3559292" cy="36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Job Description</a:t>
            </a:r>
            <a:endParaRPr lang="en-US" sz="1400" b="1" dirty="0"/>
          </a:p>
        </p:txBody>
      </p:sp>
      <p:sp>
        <p:nvSpPr>
          <p:cNvPr id="12" name="Rectangle 11"/>
          <p:cNvSpPr/>
          <p:nvPr>
            <p:custDataLst>
              <p:tags r:id="rId7"/>
            </p:custDataLst>
          </p:nvPr>
        </p:nvSpPr>
        <p:spPr>
          <a:xfrm>
            <a:off x="259110" y="3465004"/>
            <a:ext cx="1188000" cy="64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HR Planning</a:t>
            </a:r>
          </a:p>
        </p:txBody>
      </p:sp>
      <p:sp>
        <p:nvSpPr>
          <p:cNvPr id="13" name="Rectangle 12"/>
          <p:cNvSpPr/>
          <p:nvPr>
            <p:custDataLst>
              <p:tags r:id="rId8"/>
            </p:custDataLst>
          </p:nvPr>
        </p:nvSpPr>
        <p:spPr>
          <a:xfrm>
            <a:off x="1500005" y="3465004"/>
            <a:ext cx="1188000" cy="64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Recruitment </a:t>
            </a:r>
          </a:p>
          <a:p>
            <a:pPr algn="ctr"/>
            <a:r>
              <a:rPr lang="en-US" sz="1200" dirty="0" smtClean="0"/>
              <a:t>&amp; Selection</a:t>
            </a:r>
            <a:endParaRPr lang="en-US" sz="1200" dirty="0"/>
          </a:p>
        </p:txBody>
      </p:sp>
      <p:sp>
        <p:nvSpPr>
          <p:cNvPr id="15" name="Rectangle 14"/>
          <p:cNvSpPr/>
          <p:nvPr>
            <p:custDataLst>
              <p:tags r:id="rId9"/>
            </p:custDataLst>
          </p:nvPr>
        </p:nvSpPr>
        <p:spPr>
          <a:xfrm>
            <a:off x="3983682" y="3465004"/>
            <a:ext cx="1188000" cy="64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Performance Appraisal</a:t>
            </a:r>
            <a:endParaRPr lang="en-US" sz="1200" dirty="0"/>
          </a:p>
        </p:txBody>
      </p:sp>
      <p:sp>
        <p:nvSpPr>
          <p:cNvPr id="17" name="Rectangle 16"/>
          <p:cNvSpPr/>
          <p:nvPr>
            <p:custDataLst>
              <p:tags r:id="rId10"/>
            </p:custDataLst>
          </p:nvPr>
        </p:nvSpPr>
        <p:spPr>
          <a:xfrm>
            <a:off x="6463585" y="3465004"/>
            <a:ext cx="1188000" cy="64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Training &amp; Development</a:t>
            </a:r>
            <a:endParaRPr lang="en-US" sz="1200" dirty="0"/>
          </a:p>
        </p:txBody>
      </p:sp>
      <p:sp>
        <p:nvSpPr>
          <p:cNvPr id="19" name="Rectangle 18"/>
          <p:cNvSpPr/>
          <p:nvPr>
            <p:custDataLst>
              <p:tags r:id="rId11"/>
            </p:custDataLst>
          </p:nvPr>
        </p:nvSpPr>
        <p:spPr>
          <a:xfrm>
            <a:off x="7704480" y="3465004"/>
            <a:ext cx="1188000" cy="64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Job Design</a:t>
            </a:r>
            <a:endParaRPr lang="en-US" sz="1200" dirty="0"/>
          </a:p>
        </p:txBody>
      </p:sp>
      <p:sp>
        <p:nvSpPr>
          <p:cNvPr id="14" name="Rectangle 13"/>
          <p:cNvSpPr/>
          <p:nvPr>
            <p:custDataLst>
              <p:tags r:id="rId12"/>
            </p:custDataLst>
          </p:nvPr>
        </p:nvSpPr>
        <p:spPr>
          <a:xfrm>
            <a:off x="2740900" y="3465004"/>
            <a:ext cx="1188000" cy="64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Job Evaluation/</a:t>
            </a:r>
          </a:p>
          <a:p>
            <a:pPr algn="ctr"/>
            <a:r>
              <a:rPr lang="en-US" sz="1200" dirty="0" smtClean="0"/>
              <a:t>Compensation </a:t>
            </a:r>
            <a:endParaRPr lang="en-US" sz="1200" dirty="0"/>
          </a:p>
        </p:txBody>
      </p:sp>
      <p:sp>
        <p:nvSpPr>
          <p:cNvPr id="16" name="Rectangle 15"/>
          <p:cNvSpPr/>
          <p:nvPr>
            <p:custDataLst>
              <p:tags r:id="rId13"/>
            </p:custDataLst>
          </p:nvPr>
        </p:nvSpPr>
        <p:spPr>
          <a:xfrm>
            <a:off x="5222690" y="3465004"/>
            <a:ext cx="1188000" cy="64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Labor Relations</a:t>
            </a:r>
            <a:endParaRPr lang="en-US" sz="1200" dirty="0"/>
          </a:p>
        </p:txBody>
      </p:sp>
      <p:sp>
        <p:nvSpPr>
          <p:cNvPr id="50" name="TextBox 49"/>
          <p:cNvSpPr txBox="1"/>
          <p:nvPr>
            <p:custDataLst>
              <p:tags r:id="rId14"/>
            </p:custDataLst>
          </p:nvPr>
        </p:nvSpPr>
        <p:spPr>
          <a:xfrm>
            <a:off x="6804476" y="1808820"/>
            <a:ext cx="2052000" cy="1200329"/>
          </a:xfrm>
          <a:prstGeom prst="wedgeRectCallout">
            <a:avLst>
              <a:gd name="adj1" fmla="val -39917"/>
              <a:gd name="adj2" fmla="val 64848"/>
            </a:avLst>
          </a:prstGeom>
          <a:noFill/>
          <a:ln w="19050">
            <a:solidFill>
              <a:schemeClr val="accent4"/>
            </a:solidFill>
            <a:prstDash val="sysDash"/>
          </a:ln>
        </p:spPr>
        <p:txBody>
          <a:bodyPr wrap="square" rtlCol="0">
            <a:spAutoFit/>
          </a:bodyPr>
          <a:lstStyle/>
          <a:p>
            <a:pPr algn="l"/>
            <a:r>
              <a:rPr lang="en-US" sz="1200" dirty="0" smtClean="0"/>
              <a:t>Accurate, gender-neutral, and bias-free information about jobs and their human requirements is essential for legal compliance in each of these areas.</a:t>
            </a:r>
            <a:endParaRPr lang="en-US" sz="1200" dirty="0"/>
          </a:p>
        </p:txBody>
      </p:sp>
      <p:sp>
        <p:nvSpPr>
          <p:cNvPr id="60" name="TextBox 59"/>
          <p:cNvSpPr txBox="1"/>
          <p:nvPr>
            <p:custDataLst>
              <p:tags r:id="rId15"/>
            </p:custDataLst>
          </p:nvPr>
        </p:nvSpPr>
        <p:spPr>
          <a:xfrm>
            <a:off x="6372708" y="6141175"/>
            <a:ext cx="2807804" cy="246221"/>
          </a:xfrm>
          <a:prstGeom prst="rect">
            <a:avLst/>
          </a:prstGeom>
          <a:noFill/>
        </p:spPr>
        <p:txBody>
          <a:bodyPr wrap="square" rtlCol="0">
            <a:spAutoFit/>
          </a:bodyPr>
          <a:lstStyle/>
          <a:p>
            <a:pPr algn="l"/>
            <a:r>
              <a:rPr lang="en-US" sz="1000" dirty="0" smtClean="0"/>
              <a:t>(Diagram adapted from Dessler et al., 2007)</a:t>
            </a:r>
            <a:endParaRPr lang="en-US" sz="1000" dirty="0"/>
          </a:p>
        </p:txBody>
      </p:sp>
      <p:sp>
        <p:nvSpPr>
          <p:cNvPr id="61" name="TextBox 60"/>
          <p:cNvSpPr txBox="1"/>
          <p:nvPr>
            <p:custDataLst>
              <p:tags r:id="rId16"/>
            </p:custDataLst>
          </p:nvPr>
        </p:nvSpPr>
        <p:spPr>
          <a:xfrm>
            <a:off x="323648" y="4185084"/>
            <a:ext cx="1080000" cy="1569660"/>
          </a:xfrm>
          <a:prstGeom prst="wedgeRectCallout">
            <a:avLst>
              <a:gd name="adj1" fmla="val -21633"/>
              <a:gd name="adj2" fmla="val -56485"/>
            </a:avLst>
          </a:prstGeom>
          <a:solidFill>
            <a:schemeClr val="accent5">
              <a:lumMod val="20000"/>
              <a:lumOff val="80000"/>
            </a:schemeClr>
          </a:solidFill>
        </p:spPr>
        <p:txBody>
          <a:bodyPr wrap="square" rtlCol="0">
            <a:spAutoFit/>
          </a:bodyPr>
          <a:lstStyle/>
          <a:p>
            <a:r>
              <a:rPr lang="en-US" sz="1200" dirty="0" smtClean="0"/>
              <a:t>Knowing job requirements informs workforce planning and how to meet employment equity goals.</a:t>
            </a:r>
            <a:endParaRPr lang="en-US" sz="1200" dirty="0"/>
          </a:p>
        </p:txBody>
      </p:sp>
      <p:sp>
        <p:nvSpPr>
          <p:cNvPr id="62" name="TextBox 61"/>
          <p:cNvSpPr txBox="1"/>
          <p:nvPr>
            <p:custDataLst>
              <p:tags r:id="rId17"/>
            </p:custDataLst>
          </p:nvPr>
        </p:nvSpPr>
        <p:spPr>
          <a:xfrm>
            <a:off x="1475656" y="4185084"/>
            <a:ext cx="1224004" cy="1938992"/>
          </a:xfrm>
          <a:prstGeom prst="wedgeRectCallout">
            <a:avLst>
              <a:gd name="adj1" fmla="val -21633"/>
              <a:gd name="adj2" fmla="val -56798"/>
            </a:avLst>
          </a:prstGeom>
          <a:solidFill>
            <a:schemeClr val="accent4">
              <a:lumMod val="20000"/>
              <a:lumOff val="80000"/>
            </a:schemeClr>
          </a:solidFill>
        </p:spPr>
        <p:txBody>
          <a:bodyPr wrap="square" rtlCol="0">
            <a:spAutoFit/>
          </a:bodyPr>
          <a:lstStyle/>
          <a:p>
            <a:r>
              <a:rPr lang="en-US" sz="1200" dirty="0" smtClean="0"/>
              <a:t>Job analysis helps identify</a:t>
            </a:r>
            <a:r>
              <a:rPr lang="en-US" sz="1200" i="1" dirty="0" smtClean="0"/>
              <a:t> </a:t>
            </a:r>
            <a:r>
              <a:rPr lang="en-US" sz="1200" dirty="0" smtClean="0"/>
              <a:t>occupational requirements that guide the ideal candidate profile and talent acquisition activities. </a:t>
            </a:r>
            <a:endParaRPr lang="en-US" sz="1200" dirty="0"/>
          </a:p>
        </p:txBody>
      </p:sp>
      <p:sp>
        <p:nvSpPr>
          <p:cNvPr id="100" name="TextBox 99"/>
          <p:cNvSpPr txBox="1"/>
          <p:nvPr>
            <p:custDataLst>
              <p:tags r:id="rId18"/>
            </p:custDataLst>
          </p:nvPr>
        </p:nvSpPr>
        <p:spPr>
          <a:xfrm>
            <a:off x="2735796" y="4185084"/>
            <a:ext cx="1188000" cy="1754326"/>
          </a:xfrm>
          <a:prstGeom prst="wedgeRectCallout">
            <a:avLst>
              <a:gd name="adj1" fmla="val -21633"/>
              <a:gd name="adj2" fmla="val -55754"/>
            </a:avLst>
          </a:prstGeom>
          <a:solidFill>
            <a:schemeClr val="accent5">
              <a:lumMod val="20000"/>
              <a:lumOff val="80000"/>
            </a:schemeClr>
          </a:solidFill>
        </p:spPr>
        <p:txBody>
          <a:bodyPr wrap="square" rtlCol="0">
            <a:spAutoFit/>
          </a:bodyPr>
          <a:lstStyle/>
          <a:p>
            <a:r>
              <a:rPr lang="en-US" sz="1200" dirty="0" smtClean="0"/>
              <a:t>Job analysis information helps identify factors that determine the relative value of jobs and appropriate compensation.</a:t>
            </a:r>
            <a:endParaRPr lang="en-US" sz="1200" dirty="0"/>
          </a:p>
        </p:txBody>
      </p:sp>
      <p:sp>
        <p:nvSpPr>
          <p:cNvPr id="101" name="TextBox 100"/>
          <p:cNvSpPr txBox="1"/>
          <p:nvPr>
            <p:custDataLst>
              <p:tags r:id="rId19"/>
            </p:custDataLst>
          </p:nvPr>
        </p:nvSpPr>
        <p:spPr>
          <a:xfrm>
            <a:off x="3995936" y="4185084"/>
            <a:ext cx="1175746" cy="1754326"/>
          </a:xfrm>
          <a:prstGeom prst="wedgeRectCallout">
            <a:avLst>
              <a:gd name="adj1" fmla="val -21633"/>
              <a:gd name="adj2" fmla="val -56819"/>
            </a:avLst>
          </a:prstGeom>
          <a:solidFill>
            <a:schemeClr val="accent4">
              <a:lumMod val="20000"/>
              <a:lumOff val="80000"/>
            </a:schemeClr>
          </a:solidFill>
        </p:spPr>
        <p:txBody>
          <a:bodyPr wrap="square" rtlCol="0">
            <a:spAutoFit/>
          </a:bodyPr>
          <a:lstStyle/>
          <a:p>
            <a:r>
              <a:rPr lang="en-US" sz="1200" dirty="0" smtClean="0"/>
              <a:t>Job analysis identifies actual job requirements needed to create legally defensible performance standards.</a:t>
            </a:r>
            <a:endParaRPr lang="en-US" sz="1200" dirty="0"/>
          </a:p>
        </p:txBody>
      </p:sp>
      <p:sp>
        <p:nvSpPr>
          <p:cNvPr id="102" name="TextBox 101"/>
          <p:cNvSpPr txBox="1"/>
          <p:nvPr>
            <p:custDataLst>
              <p:tags r:id="rId20"/>
            </p:custDataLst>
          </p:nvPr>
        </p:nvSpPr>
        <p:spPr>
          <a:xfrm>
            <a:off x="5220072" y="4185084"/>
            <a:ext cx="1190618" cy="2123658"/>
          </a:xfrm>
          <a:prstGeom prst="wedgeRectCallout">
            <a:avLst>
              <a:gd name="adj1" fmla="val -20828"/>
              <a:gd name="adj2" fmla="val -56878"/>
            </a:avLst>
          </a:prstGeom>
          <a:solidFill>
            <a:schemeClr val="accent5">
              <a:lumMod val="20000"/>
              <a:lumOff val="80000"/>
            </a:schemeClr>
          </a:solidFill>
        </p:spPr>
        <p:txBody>
          <a:bodyPr wrap="square" rtlCol="0">
            <a:spAutoFit/>
          </a:bodyPr>
          <a:lstStyle/>
          <a:p>
            <a:r>
              <a:rPr lang="en-US" sz="1200" dirty="0" smtClean="0"/>
              <a:t>Unionized environments use job descriptions to help classify jobs and bargain over wages, work conditions and performance standards.</a:t>
            </a:r>
            <a:endParaRPr lang="en-US" sz="1200" dirty="0"/>
          </a:p>
        </p:txBody>
      </p:sp>
      <p:sp>
        <p:nvSpPr>
          <p:cNvPr id="103" name="TextBox 102"/>
          <p:cNvSpPr txBox="1"/>
          <p:nvPr>
            <p:custDataLst>
              <p:tags r:id="rId21"/>
            </p:custDataLst>
          </p:nvPr>
        </p:nvSpPr>
        <p:spPr>
          <a:xfrm>
            <a:off x="6480212" y="4185084"/>
            <a:ext cx="1152260" cy="1384995"/>
          </a:xfrm>
          <a:prstGeom prst="wedgeRectCallout">
            <a:avLst>
              <a:gd name="adj1" fmla="val -21633"/>
              <a:gd name="adj2" fmla="val -57946"/>
            </a:avLst>
          </a:prstGeom>
          <a:solidFill>
            <a:schemeClr val="accent4">
              <a:lumMod val="20000"/>
              <a:lumOff val="80000"/>
            </a:schemeClr>
          </a:solidFill>
        </p:spPr>
        <p:txBody>
          <a:bodyPr wrap="square" rtlCol="0">
            <a:spAutoFit/>
          </a:bodyPr>
          <a:lstStyle/>
          <a:p>
            <a:r>
              <a:rPr lang="en-US" sz="1200" dirty="0" smtClean="0"/>
              <a:t>Job analysis information can be used to determine skills gaps and training needs.</a:t>
            </a:r>
            <a:endParaRPr lang="en-US" sz="1200" dirty="0"/>
          </a:p>
        </p:txBody>
      </p:sp>
      <p:sp>
        <p:nvSpPr>
          <p:cNvPr id="104" name="TextBox 103"/>
          <p:cNvSpPr txBox="1"/>
          <p:nvPr>
            <p:custDataLst>
              <p:tags r:id="rId22"/>
            </p:custDataLst>
          </p:nvPr>
        </p:nvSpPr>
        <p:spPr>
          <a:xfrm>
            <a:off x="7704480" y="4185084"/>
            <a:ext cx="1151996" cy="1754326"/>
          </a:xfrm>
          <a:prstGeom prst="wedgeRectCallout">
            <a:avLst>
              <a:gd name="adj1" fmla="val -21633"/>
              <a:gd name="adj2" fmla="val -57184"/>
            </a:avLst>
          </a:prstGeom>
          <a:solidFill>
            <a:schemeClr val="accent5">
              <a:lumMod val="20000"/>
              <a:lumOff val="80000"/>
            </a:schemeClr>
          </a:solidFill>
        </p:spPr>
        <p:txBody>
          <a:bodyPr wrap="square" rtlCol="0">
            <a:spAutoFit/>
          </a:bodyPr>
          <a:lstStyle/>
          <a:p>
            <a:r>
              <a:rPr lang="en-US" sz="1200" dirty="0" smtClean="0"/>
              <a:t>A thorough process is needed to identify job tasks and performance expectations during design or redesign.</a:t>
            </a:r>
            <a:endParaRPr lang="en-US" sz="1200" dirty="0"/>
          </a:p>
        </p:txBody>
      </p:sp>
      <p:cxnSp>
        <p:nvCxnSpPr>
          <p:cNvPr id="21" name="Straight Connector 20"/>
          <p:cNvCxnSpPr>
            <a:stCxn id="8" idx="2"/>
          </p:cNvCxnSpPr>
          <p:nvPr>
            <p:custDataLst>
              <p:tags r:id="rId23"/>
            </p:custDataLst>
          </p:nvPr>
        </p:nvCxnSpPr>
        <p:spPr>
          <a:xfrm rot="5400000">
            <a:off x="2486891" y="1431349"/>
            <a:ext cx="575310" cy="3492001"/>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2"/>
            <a:endCxn id="13" idx="0"/>
          </p:cNvCxnSpPr>
          <p:nvPr>
            <p:custDataLst>
              <p:tags r:id="rId24"/>
            </p:custDataLst>
          </p:nvPr>
        </p:nvCxnSpPr>
        <p:spPr>
          <a:xfrm rot="5400000">
            <a:off x="3019621" y="1964079"/>
            <a:ext cx="575310" cy="2426541"/>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2"/>
          </p:cNvCxnSpPr>
          <p:nvPr>
            <p:custDataLst>
              <p:tags r:id="rId25"/>
            </p:custDataLst>
          </p:nvPr>
        </p:nvCxnSpPr>
        <p:spPr>
          <a:xfrm rot="5400000">
            <a:off x="4232494" y="3176952"/>
            <a:ext cx="575310" cy="794"/>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2"/>
            <a:endCxn id="16" idx="0"/>
          </p:cNvCxnSpPr>
          <p:nvPr>
            <p:custDataLst>
              <p:tags r:id="rId26"/>
            </p:custDataLst>
          </p:nvPr>
        </p:nvCxnSpPr>
        <p:spPr>
          <a:xfrm rot="16200000" flipH="1">
            <a:off x="4880963" y="2529277"/>
            <a:ext cx="575310" cy="1296144"/>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2"/>
            <a:endCxn id="19" idx="0"/>
          </p:cNvCxnSpPr>
          <p:nvPr>
            <p:custDataLst>
              <p:tags r:id="rId27"/>
            </p:custDataLst>
          </p:nvPr>
        </p:nvCxnSpPr>
        <p:spPr>
          <a:xfrm rot="16200000" flipH="1">
            <a:off x="6121858" y="1288382"/>
            <a:ext cx="575310" cy="3777934"/>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2"/>
            <a:endCxn id="17" idx="0"/>
          </p:cNvCxnSpPr>
          <p:nvPr>
            <p:custDataLst>
              <p:tags r:id="rId28"/>
            </p:custDataLst>
          </p:nvPr>
        </p:nvCxnSpPr>
        <p:spPr>
          <a:xfrm rot="16200000" flipH="1">
            <a:off x="5501410" y="1908829"/>
            <a:ext cx="575310" cy="2537039"/>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2"/>
            <a:endCxn id="14" idx="0"/>
          </p:cNvCxnSpPr>
          <p:nvPr>
            <p:custDataLst>
              <p:tags r:id="rId29"/>
            </p:custDataLst>
          </p:nvPr>
        </p:nvCxnSpPr>
        <p:spPr>
          <a:xfrm rot="5400000">
            <a:off x="3640068" y="2584526"/>
            <a:ext cx="575310" cy="118564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2" name="Picture 9">
            <a:hlinkClick r:id="rId33"/>
          </p:cNvPr>
          <p:cNvPicPr>
            <a:picLocks noChangeAspect="1" noChangeArrowheads="1"/>
          </p:cNvPicPr>
          <p:nvPr/>
        </p:nvPicPr>
        <p:blipFill>
          <a:blip r:embed="rId3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3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5&quot;&gt;&lt;elem m_fUsage=&quot;4.12341167796876820000E+000&quot;&gt;&lt;m_ppcolschidx val=&quot;0&quot;/&gt;&lt;m_rgb r=&quot;d9&quot; g=&quot;d9&quot; b=&quot;d9&quot;/&gt;&lt;/elem&gt;&lt;elem m_fUsage=&quot;3.07313247090140740000E+000&quot;&gt;&lt;m_ppcolschidx val=&quot;0&quot;/&gt;&lt;m_rgb r=&quot;97&quot; g=&quot;9b&quot; b=&quot;80&quot;/&gt;&lt;/elem&gt;&lt;elem m_fUsage=&quot;1.07594705868496350000E+000&quot;&gt;&lt;m_ppcolschidx val=&quot;0&quot;/&gt;&lt;m_rgb r=&quot;d3&quot; g=&quot;cb&quot; b=&quot;8d&quot;/&gt;&lt;/elem&gt;&lt;elem m_fUsage=&quot;1.05266318958245850000E+000&quot;&gt;&lt;m_ppcolschidx val=&quot;0&quot;/&gt;&lt;m_rgb r=&quot;22&quot; g=&quot;40&quot; b=&quot;61&quot;/&gt;&lt;/elem&gt;&lt;elem m_fUsage=&quot;6.47456328362870590000E-001&quot;&gt;&lt;m_ppcolschidx val=&quot;0&quot;/&gt;&lt;m_rgb r=&quot;84&quot; g=&quot;8e&quot; b=&quot;97&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2200"/>
  <p:tag name="ISPRING_SCORM_RATE_SLIDES" val="0"/>
  <p:tag name="ISPRING_SCORM_RATE_QUIZZES" val="0"/>
  <p:tag name="ISPRING_SCORM_PASSING_SCORE" val="0.0000000000"/>
  <p:tag name="ISPRING_RESOURCE_PATHS_HASH_2" val="5c81d3883a42c974b2b79be1f9fd18be78c537c"/>
  <p:tag name="GENSWF_OUTPUT_FILE_NAME" val="Conduct-Job-Analysis-Project-SB-Sample-flash"/>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LAkIF.PiN0ucjhxhT5Yb8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6M1ufSsoUK2lB55Oq9ZZ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_MMtJ8O1YEmGtQXDy0x4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MpyOCNg0kUyVTOM1rxjWv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SuodtYM4Eqr0wMQY1TVm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uAE6aGDol0GD7T0SvYeQA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DfJGBY6jzUCSpz32aFxhI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tHsFJfvlkC2CSjQEsv73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uaqE2jvwPE6kvdkwvebow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8yFoWaZRUEixF.STHLFES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SAQAQb5wikWdG_mk4oAVm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Ds0sANHowUylqzFCuccIU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1BdXSiga00GC5R.GXAtbA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L2Cs22eoE0GJ2oIjlf5f7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0MPe17oYgk63LdDmaKKBV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SDMLygM7EWzgwZug.Cx8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mFx_TcsA0muxrniLlmLQ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bcaWIT7YUkGVlsIkFX.f8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pXKqE8RC1kql2hhuEPIWJ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Jz8v5r8jRESlwJADD48P8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hTB.B15CA06u6fLWPIOU6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BViJDS9h2ESYJcfdodmkE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e4micnpLU0WNO6bx6.BPK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wu_Lp3_8Q0OcC2lKSlJOc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mTljp.85YUKxnDS8W3yNv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0pgkITvUE2r11fHJanZz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hhDkHjhkU0WhyCc_oYO05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veIWSD.ybUmVe6ftbRw8l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uw9Hb6cd_UGym.V3aELL4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iHnMmgx98kSejrVHSbgk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W23q8nKOIUCdZwIzbwjRv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6YmvloQO_Uq8deAiX_s0n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LTrqxJLTEGC5qk4zhoYH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wiUQjGY9jkKqJbi4AXqAM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ziJ25Z7y6EmBaZUJao6Of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SsfaZgabG0uXSOmLLnHyN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hCZ.v6lVe0.r300txOEZn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8yBeB9BDuUmuE3eNzqE7j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SvsinHVg4U2RFBY71u8Ii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N6VwWkYgpk6A2ctWDSC_I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xLN6iH31pE.BaypgZpYE6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1hXq9c.o02tkqSeMB68Q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AOt6K0tIdEGFQqXl9NtEm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UneAJP0uf0CYkD71azhDU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DFFxJhfzek2bxQGpOiGsg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_PHTC7eyDUipo4t0OsXpO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XPnDyVJAMESZO5H2DRcsu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5dAJz5RxyEqlaCATMaDNG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dHZyWwQTBkGCTOHaDVymy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3GAEEHHCzECDbL_9phBc5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BKSXKzjpo0WSAsc0nIyoo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anR2f3MJOkqN4Dd0XAKVm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23j6gKkjoUe0En.eGfOq_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hoclk956ykyvbbdrmq2D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Cw3sX5sRbk2oCTpyxBhPe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M7TaeDt8OU.AiZKrVsmTv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644zW2ps60S1LomIw0kgS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BYkOHUIlfUyWqCS5qA1Qt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XPhKLhLKX0q6XSPUs2J9X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uem9ajbUjUGCQYK6swT8p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plylBhOGfESJbxSKgURt4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d6F6xjsQSESCYlsD17t87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lhMUw9rhy0yWyBkv1Zcyc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sOvhbq90XEO7xr82IAhjw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EgcWppeg6kuU0myt.W0iq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ppDwwC1SEi488e2ahk_S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LEn90zxCBUiKnnviouNlB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09LhU08stEGEW_DgEZUgu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Bwweaq2.i0uZJBUDQlkbM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ohz8AsqlxUaX_JxunK4za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xvKtyk.8OEKcHaWrxlEkb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B95lGdo3KE29PCTXj4dAa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zVGw88g.K0SqDQI5xgSOv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SUI.C0vUk27H2K1o2tj4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U5acNemXS0aXysVDx0luE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NGrkZe5FY0uuVl8DAkRfS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7BLes.TTw0a16y8OE5CHo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u9Lh9TqFiU6Ai4WiyxqJj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H8Zxmg3.4UGYT.1b9VyYr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YR4TxGUPMEiBMX7Aeaj3g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ecpVVsIYlU6Pe0XsXwip3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zS6Jcc34T0.hIYHO3sMk.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3TuEXwqpbEuCoI0UHs7I8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PCKJ8jxc9kOxhXU.dywho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IHUTU_T4HUu_1RjKOToGC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Uf5gvyXjmUitHKLSi_IiX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oUZmZFmWIU.WrtBWh_K2J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bH5wkHejEKZkIESos6_m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Dth7J_TgOUSDeIKcSVDqB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E1V8CZx3k6Lqen9tYq5L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AdtbUt.anUS1gHq.O38jX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MuVIloqgBUiPtXsLkyNMA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1580</Words>
  <Application>Microsoft Office PowerPoint</Application>
  <PresentationFormat>On-screen Show (4:3)</PresentationFormat>
  <Paragraphs>182</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think-cell Slide</vt:lpstr>
      <vt:lpstr>Slide 1</vt:lpstr>
      <vt:lpstr>Introduction</vt:lpstr>
      <vt:lpstr>Executive Summary</vt:lpstr>
      <vt:lpstr>The various approaches to job analysis have a basic underlying process that is reflected in McLean &amp; Company’s job process</vt:lpstr>
      <vt:lpstr>Slide 5</vt:lpstr>
      <vt:lpstr>Can you relate to ANY of these statements about determining job requirements in your organization?</vt:lpstr>
      <vt:lpstr>Job analysis is a process for determining tasks, duties, and responsibilities of a job, and attributes required to perform it</vt:lpstr>
      <vt:lpstr>Job analysis yields a description of the job, and a profile of the characteristics people need to have to do that job</vt:lpstr>
      <vt:lpstr>Job analysis is the cornerstone of successful HR management since the data gathered supports multiple HR activities</vt:lpstr>
      <vt:lpstr>McLean &amp; Company Helps HR Professionals To: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Conduct-a-Job-Analysis-Storyboard - Sample-flash.pptx</dc:title>
  <dc:creator/>
  <cp:lastModifiedBy/>
  <cp:revision>1</cp:revision>
  <dcterms:created xsi:type="dcterms:W3CDTF">2012-04-09T20:41:33Z</dcterms:created>
  <dcterms:modified xsi:type="dcterms:W3CDTF">2012-04-10T19:32:51Z</dcterms:modified>
  <cp:contentType/>
</cp:coreProperties>
</file>