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Override PartName="/ppt/tags/tag2.xml" ContentType="application/vnd.openxmlformats-officedocument.presentationml.tags+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Default Extension="xlsx" ContentType="application/vnd.openxmlformats-officedocument.spreadsheetml.sheet"/>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tags/tag7.xml" ContentType="application/vnd.openxmlformats-officedocument.presentationml.tags+xml"/>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Default Extension="emf" ContentType="image/x-emf"/>
  <Override PartName="/ppt/tags/tag3.xml" ContentType="application/vnd.openxmlformats-officedocument.presentationml.tags+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3">
  <p:sldMasterIdLst>
    <p:sldMasterId id="2147483661" r:id="rId1"/>
  </p:sldMasterIdLst>
  <p:notesMasterIdLst>
    <p:notesMasterId r:id="rId14"/>
  </p:notesMasterIdLst>
  <p:handoutMasterIdLst>
    <p:handoutMasterId r:id="rId15"/>
  </p:handoutMasterIdLst>
  <p:sldIdLst>
    <p:sldId id="453" r:id="rId2"/>
    <p:sldId id="376" r:id="rId3"/>
    <p:sldId id="435" r:id="rId4"/>
    <p:sldId id="378" r:id="rId5"/>
    <p:sldId id="418" r:id="rId6"/>
    <p:sldId id="379" r:id="rId7"/>
    <p:sldId id="382" r:id="rId8"/>
    <p:sldId id="380" r:id="rId9"/>
    <p:sldId id="381" r:id="rId10"/>
    <p:sldId id="385" r:id="rId11"/>
    <p:sldId id="386" r:id="rId12"/>
    <p:sldId id="454" r:id="rId13"/>
  </p:sldIdLst>
  <p:sldSz cx="9144000" cy="6858000" type="screen4x3"/>
  <p:notesSz cx="6858000" cy="9144000"/>
  <p:custDataLst>
    <p:tags r:id="rId16"/>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8" name="Author" initials="A" lastIdx="0" clrIdx="8"/>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D17D08"/>
    <a:srgbClr val="339966"/>
    <a:srgbClr val="7FAC85"/>
    <a:srgbClr val="E1EBF4"/>
    <a:srgbClr val="FFEBF4"/>
    <a:srgbClr val="00A800"/>
    <a:srgbClr val="C4C227"/>
    <a:srgbClr val="902E2E"/>
    <a:srgbClr val="D3D150"/>
    <a:srgbClr val="D3D3B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1068" autoAdjust="0"/>
    <p:restoredTop sz="90856" autoAdjust="0"/>
  </p:normalViewPr>
  <p:slideViewPr>
    <p:cSldViewPr snapToObjects="1">
      <p:cViewPr>
        <p:scale>
          <a:sx n="100" d="100"/>
          <a:sy n="100" d="100"/>
        </p:scale>
        <p:origin x="-894" y="-396"/>
      </p:cViewPr>
      <p:guideLst>
        <p:guide orient="horz"/>
        <p:guide pos="1422"/>
      </p:guideLst>
    </p:cSldViewPr>
  </p:slideViewPr>
  <p:outlineViewPr>
    <p:cViewPr>
      <p:scale>
        <a:sx n="33" d="100"/>
        <a:sy n="33" d="100"/>
      </p:scale>
      <p:origin x="0" y="0"/>
    </p:cViewPr>
  </p:outlineViewPr>
  <p:notesTextViewPr>
    <p:cViewPr>
      <p:scale>
        <a:sx n="100" d="100"/>
        <a:sy n="100" d="100"/>
      </p:scale>
      <p:origin x="0" y="0"/>
    </p:cViewPr>
  </p:notesTextViewPr>
  <p:notesViewPr>
    <p:cSldViewPr snapToObjects="1">
      <p:cViewPr varScale="1">
        <p:scale>
          <a:sx n="69" d="100"/>
          <a:sy n="69" d="100"/>
        </p:scale>
        <p:origin x="-2484" y="-114"/>
      </p:cViewPr>
      <p:guideLst>
        <p:guide orient="horz" pos="2880"/>
        <p:guide pos="2160"/>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bar"/>
        <c:grouping val="clustered"/>
        <c:ser>
          <c:idx val="0"/>
          <c:order val="0"/>
          <c:tx>
            <c:strRef>
              <c:f>Sheet1!$B$1</c:f>
              <c:strCache>
                <c:ptCount val="1"/>
                <c:pt idx="0">
                  <c:v>Series 1</c:v>
                </c:pt>
              </c:strCache>
            </c:strRef>
          </c:tx>
          <c:dLbls>
            <c:txPr>
              <a:bodyPr/>
              <a:lstStyle/>
              <a:p>
                <a:pPr>
                  <a:defRPr>
                    <a:solidFill>
                      <a:schemeClr val="bg1">
                        <a:lumMod val="95000"/>
                      </a:schemeClr>
                    </a:solidFill>
                  </a:defRPr>
                </a:pPr>
                <a:endParaRPr lang="en-US"/>
              </a:p>
            </c:txPr>
            <c:dLblPos val="ctr"/>
            <c:showVal val="1"/>
          </c:dLbls>
          <c:cat>
            <c:strRef>
              <c:f>Sheet1!$A$2:$A$4</c:f>
              <c:strCache>
                <c:ptCount val="3"/>
                <c:pt idx="2">
                  <c:v>Interested or very interested in telework</c:v>
                </c:pt>
              </c:strCache>
            </c:strRef>
          </c:cat>
          <c:val>
            <c:numRef>
              <c:f>Sheet1!$B$2:$B$4</c:f>
              <c:numCache>
                <c:formatCode>0%</c:formatCode>
                <c:ptCount val="3"/>
                <c:pt idx="0">
                  <c:v>0.21000000000000021</c:v>
                </c:pt>
                <c:pt idx="1">
                  <c:v>0.37000000000000038</c:v>
                </c:pt>
                <c:pt idx="2">
                  <c:v>0.5</c:v>
                </c:pt>
              </c:numCache>
            </c:numRef>
          </c:val>
        </c:ser>
        <c:axId val="78807424"/>
        <c:axId val="78808960"/>
      </c:barChart>
      <c:catAx>
        <c:axId val="78807424"/>
        <c:scaling>
          <c:orientation val="minMax"/>
        </c:scaling>
        <c:delete val="1"/>
        <c:axPos val="l"/>
        <c:tickLblPos val="none"/>
        <c:crossAx val="78808960"/>
        <c:crosses val="autoZero"/>
        <c:auto val="1"/>
        <c:lblAlgn val="ctr"/>
        <c:lblOffset val="100"/>
      </c:catAx>
      <c:valAx>
        <c:axId val="78808960"/>
        <c:scaling>
          <c:orientation val="minMax"/>
        </c:scaling>
        <c:axPos val="b"/>
        <c:majorGridlines>
          <c:spPr>
            <a:ln>
              <a:solidFill>
                <a:srgbClr val="243F54"/>
              </a:solidFill>
              <a:prstDash val="dash"/>
            </a:ln>
          </c:spPr>
        </c:majorGridlines>
        <c:numFmt formatCode="0%" sourceLinked="1"/>
        <c:tickLblPos val="nextTo"/>
        <c:spPr>
          <a:ln>
            <a:solidFill>
              <a:srgbClr val="333333">
                <a:lumMod val="50000"/>
              </a:srgbClr>
            </a:solidFill>
          </a:ln>
        </c:spPr>
        <c:txPr>
          <a:bodyPr/>
          <a:lstStyle/>
          <a:p>
            <a:pPr>
              <a:defRPr>
                <a:solidFill>
                  <a:schemeClr val="tx1"/>
                </a:solidFill>
              </a:defRPr>
            </a:pPr>
            <a:endParaRPr lang="en-US"/>
          </a:p>
        </c:txPr>
        <c:crossAx val="78807424"/>
        <c:crosses val="autoZero"/>
        <c:crossBetween val="between"/>
      </c:valAx>
      <c:spPr>
        <a:ln>
          <a:solidFill>
            <a:schemeClr val="tx1">
              <a:lumMod val="50000"/>
            </a:schemeClr>
          </a:solidFill>
        </a:ln>
      </c:spPr>
    </c:plotArea>
    <c:plotVisOnly val="1"/>
    <c:dispBlanksAs val="gap"/>
  </c:chart>
  <c:txPr>
    <a:bodyPr/>
    <a:lstStyle/>
    <a:p>
      <a:pPr>
        <a:defRPr sz="10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bar"/>
        <c:grouping val="clustered"/>
        <c:ser>
          <c:idx val="0"/>
          <c:order val="0"/>
          <c:tx>
            <c:strRef>
              <c:f>'Dot Plot'!$B$1</c:f>
              <c:strCache>
                <c:ptCount val="1"/>
                <c:pt idx="0">
                  <c:v>Overall Engagement</c:v>
                </c:pt>
              </c:strCache>
            </c:strRef>
          </c:tx>
          <c:spPr>
            <a:noFill/>
          </c:spPr>
          <c:cat>
            <c:strRef>
              <c:f>'Dot Plot'!$A$2:$A$14</c:f>
              <c:strCache>
                <c:ptCount val="13"/>
                <c:pt idx="0">
                  <c:v>Compensation</c:v>
                </c:pt>
                <c:pt idx="1">
                  <c:v>Benefits</c:v>
                </c:pt>
                <c:pt idx="2">
                  <c:v>Department Relationships</c:v>
                </c:pt>
                <c:pt idx="3">
                  <c:v>Rewards and Recognition</c:v>
                </c:pt>
                <c:pt idx="4">
                  <c:v>Development</c:v>
                </c:pt>
                <c:pt idx="5">
                  <c:v>Manager Relationships</c:v>
                </c:pt>
                <c:pt idx="6">
                  <c:v>Co-worker Relationships</c:v>
                </c:pt>
                <c:pt idx="7">
                  <c:v>Senior Management Relationship</c:v>
                </c:pt>
                <c:pt idx="8">
                  <c:v>Customer Focus</c:v>
                </c:pt>
                <c:pt idx="9">
                  <c:v>Working Conditions</c:v>
                </c:pt>
                <c:pt idx="10">
                  <c:v>Culture</c:v>
                </c:pt>
                <c:pt idx="11">
                  <c:v>Company Potential</c:v>
                </c:pt>
                <c:pt idx="12">
                  <c:v>Employee Empowerment</c:v>
                </c:pt>
              </c:strCache>
            </c:strRef>
          </c:cat>
          <c:val>
            <c:numRef>
              <c:f>'Dot Plot'!$B$2:$B$14</c:f>
              <c:numCache>
                <c:formatCode>0%</c:formatCode>
                <c:ptCount val="13"/>
                <c:pt idx="0">
                  <c:v>0.1904168799855738</c:v>
                </c:pt>
                <c:pt idx="1">
                  <c:v>0.19770571351805025</c:v>
                </c:pt>
                <c:pt idx="2">
                  <c:v>0.23306136448489961</c:v>
                </c:pt>
                <c:pt idx="3">
                  <c:v>0.24143012316323761</c:v>
                </c:pt>
                <c:pt idx="4">
                  <c:v>0.27817350326896995</c:v>
                </c:pt>
                <c:pt idx="5">
                  <c:v>0.28072827815429141</c:v>
                </c:pt>
                <c:pt idx="6">
                  <c:v>0.31515795098093885</c:v>
                </c:pt>
                <c:pt idx="7">
                  <c:v>0.31731241170060859</c:v>
                </c:pt>
                <c:pt idx="8">
                  <c:v>0.35780614726251786</c:v>
                </c:pt>
                <c:pt idx="9">
                  <c:v>0.37979483383690532</c:v>
                </c:pt>
                <c:pt idx="10">
                  <c:v>0.46926581890270036</c:v>
                </c:pt>
                <c:pt idx="11">
                  <c:v>0.48728580367459912</c:v>
                </c:pt>
                <c:pt idx="12">
                  <c:v>0.5131210007573791</c:v>
                </c:pt>
              </c:numCache>
            </c:numRef>
          </c:val>
        </c:ser>
        <c:axId val="79183232"/>
        <c:axId val="79185408"/>
      </c:barChart>
      <c:scatterChart>
        <c:scatterStyle val="lineMarker"/>
        <c:ser>
          <c:idx val="1"/>
          <c:order val="1"/>
          <c:tx>
            <c:strRef>
              <c:f>'Dot Plot'!$F$1</c:f>
              <c:strCache>
                <c:ptCount val="1"/>
                <c:pt idx="0">
                  <c:v>Overall Engagement</c:v>
                </c:pt>
              </c:strCache>
            </c:strRef>
          </c:tx>
          <c:spPr>
            <a:ln w="28575">
              <a:noFill/>
            </a:ln>
          </c:spPr>
          <c:marker>
            <c:symbol val="circle"/>
            <c:size val="7"/>
            <c:spPr>
              <a:noFill/>
            </c:spPr>
          </c:marker>
          <c:xVal>
            <c:numRef>
              <c:f>'Dot Plot'!$B$2:$B$14</c:f>
              <c:numCache>
                <c:formatCode>0%</c:formatCode>
                <c:ptCount val="13"/>
                <c:pt idx="0">
                  <c:v>0.1904168799855738</c:v>
                </c:pt>
                <c:pt idx="1">
                  <c:v>0.19770571351805025</c:v>
                </c:pt>
                <c:pt idx="2">
                  <c:v>0.23306136448489961</c:v>
                </c:pt>
                <c:pt idx="3">
                  <c:v>0.24143012316323761</c:v>
                </c:pt>
                <c:pt idx="4">
                  <c:v>0.27817350326896995</c:v>
                </c:pt>
                <c:pt idx="5">
                  <c:v>0.28072827815429141</c:v>
                </c:pt>
                <c:pt idx="6">
                  <c:v>0.31515795098093885</c:v>
                </c:pt>
                <c:pt idx="7">
                  <c:v>0.31731241170060859</c:v>
                </c:pt>
                <c:pt idx="8">
                  <c:v>0.35780614726251786</c:v>
                </c:pt>
                <c:pt idx="9">
                  <c:v>0.37979483383690532</c:v>
                </c:pt>
                <c:pt idx="10">
                  <c:v>0.46926581890270036</c:v>
                </c:pt>
                <c:pt idx="11">
                  <c:v>0.48728580367459912</c:v>
                </c:pt>
                <c:pt idx="12">
                  <c:v>0.5131210007573791</c:v>
                </c:pt>
              </c:numCache>
            </c:numRef>
          </c:xVal>
          <c:yVal>
            <c:numRef>
              <c:f>'Dot Plot'!$F$2:$F$14</c:f>
              <c:numCache>
                <c:formatCode>0.0</c:formatCode>
                <c:ptCount val="13"/>
                <c:pt idx="0">
                  <c:v>0.5</c:v>
                </c:pt>
                <c:pt idx="1">
                  <c:v>1.5</c:v>
                </c:pt>
                <c:pt idx="2">
                  <c:v>2.5</c:v>
                </c:pt>
                <c:pt idx="3">
                  <c:v>3.5</c:v>
                </c:pt>
                <c:pt idx="4">
                  <c:v>4.5</c:v>
                </c:pt>
                <c:pt idx="5">
                  <c:v>5.5</c:v>
                </c:pt>
                <c:pt idx="6">
                  <c:v>6.5</c:v>
                </c:pt>
                <c:pt idx="7">
                  <c:v>7.5</c:v>
                </c:pt>
                <c:pt idx="8">
                  <c:v>8.5</c:v>
                </c:pt>
                <c:pt idx="9">
                  <c:v>9.5</c:v>
                </c:pt>
                <c:pt idx="10">
                  <c:v>10.5</c:v>
                </c:pt>
                <c:pt idx="11">
                  <c:v>11.5</c:v>
                </c:pt>
                <c:pt idx="12">
                  <c:v>12.5</c:v>
                </c:pt>
              </c:numCache>
            </c:numRef>
          </c:yVal>
        </c:ser>
        <c:axId val="79193216"/>
        <c:axId val="79187328"/>
      </c:scatterChart>
      <c:catAx>
        <c:axId val="79183232"/>
        <c:scaling>
          <c:orientation val="minMax"/>
        </c:scaling>
        <c:axPos val="l"/>
        <c:tickLblPos val="nextTo"/>
        <c:crossAx val="79185408"/>
        <c:crosses val="autoZero"/>
        <c:auto val="1"/>
        <c:lblAlgn val="ctr"/>
        <c:lblOffset val="100"/>
      </c:catAx>
      <c:valAx>
        <c:axId val="79185408"/>
        <c:scaling>
          <c:orientation val="minMax"/>
          <c:max val="0.55000000000000004"/>
          <c:min val="0.15000000000000024"/>
        </c:scaling>
        <c:axPos val="b"/>
        <c:majorGridlines>
          <c:spPr>
            <a:ln>
              <a:solidFill>
                <a:sysClr val="window" lastClr="FFFFFF">
                  <a:lumMod val="50000"/>
                  <a:alpha val="50000"/>
                </a:sysClr>
              </a:solidFill>
              <a:prstDash val="sysDash"/>
            </a:ln>
          </c:spPr>
        </c:majorGridlines>
        <c:title>
          <c:tx>
            <c:rich>
              <a:bodyPr/>
              <a:lstStyle/>
              <a:p>
                <a:pPr>
                  <a:defRPr/>
                </a:pPr>
                <a:r>
                  <a:rPr lang="en-US" dirty="0"/>
                  <a:t>Impact on </a:t>
                </a:r>
                <a:r>
                  <a:rPr lang="en-US" dirty="0" smtClean="0"/>
                  <a:t>Engagement</a:t>
                </a:r>
              </a:p>
              <a:p>
                <a:pPr>
                  <a:defRPr/>
                </a:pPr>
                <a:r>
                  <a:rPr lang="en-US" b="0" dirty="0" smtClean="0"/>
                  <a:t> </a:t>
                </a:r>
                <a:r>
                  <a:rPr lang="en-US" b="0" dirty="0"/>
                  <a:t>Source: McLean</a:t>
                </a:r>
                <a:r>
                  <a:rPr lang="en-US" b="0" baseline="0" dirty="0"/>
                  <a:t> &amp; </a:t>
                </a:r>
                <a:r>
                  <a:rPr lang="en-US" b="0" baseline="0" dirty="0" smtClean="0"/>
                  <a:t>Company</a:t>
                </a:r>
              </a:p>
              <a:p>
                <a:pPr>
                  <a:defRPr/>
                </a:pPr>
                <a:r>
                  <a:rPr lang="en-US" sz="1000" b="0" i="1" u="none" strike="noStrike" baseline="0" dirty="0" smtClean="0"/>
                  <a:t>N = 1191</a:t>
                </a:r>
                <a:endParaRPr lang="en-US" b="0" dirty="0"/>
              </a:p>
            </c:rich>
          </c:tx>
          <c:layout/>
        </c:title>
        <c:numFmt formatCode="0%" sourceLinked="1"/>
        <c:tickLblPos val="nextTo"/>
        <c:crossAx val="79183232"/>
        <c:crosses val="autoZero"/>
        <c:crossBetween val="between"/>
        <c:majorUnit val="0.1"/>
      </c:valAx>
      <c:valAx>
        <c:axId val="79187328"/>
        <c:scaling>
          <c:orientation val="minMax"/>
          <c:max val="13"/>
          <c:min val="0"/>
        </c:scaling>
        <c:axPos val="r"/>
        <c:numFmt formatCode="0.0" sourceLinked="1"/>
        <c:majorTickMark val="none"/>
        <c:tickLblPos val="none"/>
        <c:crossAx val="79193216"/>
        <c:crosses val="max"/>
        <c:crossBetween val="midCat"/>
        <c:majorUnit val="2"/>
      </c:valAx>
      <c:valAx>
        <c:axId val="79193216"/>
        <c:scaling>
          <c:orientation val="minMax"/>
        </c:scaling>
        <c:delete val="1"/>
        <c:axPos val="b"/>
        <c:numFmt formatCode="0%" sourceLinked="1"/>
        <c:tickLblPos val="none"/>
        <c:crossAx val="79187328"/>
        <c:crosses val="autoZero"/>
        <c:crossBetween val="midCat"/>
      </c:valAx>
      <c:spPr>
        <a:ln>
          <a:solidFill>
            <a:sysClr val="window" lastClr="FFFFFF">
              <a:lumMod val="50000"/>
            </a:sysClr>
          </a:solidFill>
        </a:ln>
      </c:spPr>
    </c:plotArea>
    <c:legend>
      <c:legendPos val="b"/>
      <c:legendEntry>
        <c:idx val="0"/>
        <c:delete val="1"/>
      </c:legendEntry>
      <c:layout>
        <c:manualLayout>
          <c:xMode val="edge"/>
          <c:yMode val="edge"/>
          <c:x val="0.65021698796270777"/>
          <c:y val="0.88275450940972799"/>
          <c:w val="0.34899131143089884"/>
          <c:h val="6.050790193779014E-2"/>
        </c:manualLayout>
      </c:layout>
    </c:legend>
    <c:plotVisOnly val="1"/>
    <c:dispBlanksAs val="gap"/>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0B9C36-03F4-41DF-9FFD-B4483F722394}" type="datetimeFigureOut">
              <a:rPr lang="en-CA" smtClean="0"/>
              <a:pPr/>
              <a:t>13/03/2012</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26C72D-894C-4E56-B9CB-84AA6ABBA4F8}" type="slidenum">
              <a:rPr lang="en-CA" smtClean="0"/>
              <a:pPr/>
              <a:t>‹#›</a:t>
            </a:fld>
            <a:endParaRPr lang="en-CA"/>
          </a:p>
        </p:txBody>
      </p:sp>
    </p:spTree>
    <p:extLst>
      <p:ext uri="{BB962C8B-B14F-4D97-AF65-F5344CB8AC3E}">
        <p14:creationId xmlns:p14="http://schemas.microsoft.com/office/powerpoint/2010/main" xmlns="" val="32110726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7171" name="Rectangle 8194"/>
          <p:cNvSpPr>
            <a:spLocks noGrp="1" noChangeArrowheads="1"/>
          </p:cNvSpPr>
          <p:nvPr>
            <p:ph type="dt" idx="1"/>
          </p:nvPr>
        </p:nvSpPr>
        <p:spPr bwMode="auto">
          <a:xfrm>
            <a:off x="3884613"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196" name="Slide Image Placeholder 8195"/>
          <p:cNvSpPr>
            <a:spLocks noGrp="1" noRot="1" noChangeAspect="1" noChangeArrowheads="1" noTextEdit="1"/>
          </p:cNvSpPr>
          <p:nvPr>
            <p:ph type="sldImg" idx="2"/>
          </p:nvPr>
        </p:nvSpPr>
        <p:spPr bwMode="auto">
          <a:xfrm>
            <a:off x="1143000" y="685800"/>
            <a:ext cx="4572000" cy="3429000"/>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85800" y="4343400"/>
            <a:ext cx="5486400" cy="41148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15367" name="Slide Number Placeholder 15366"/>
          <p:cNvSpPr>
            <a:spLocks noGrp="1" noChangeArrowheads="1"/>
          </p:cNvSpPr>
          <p:nvPr>
            <p:ph type="sldNum" sz="quarter" idx="5"/>
          </p:nvPr>
        </p:nvSpPr>
        <p:spPr bwMode="auto">
          <a:xfrm>
            <a:off x="3884613" y="8685213"/>
            <a:ext cx="2971800" cy="4572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a:p>
        </p:txBody>
      </p:sp>
    </p:spTree>
    <p:extLst>
      <p:ext uri="{BB962C8B-B14F-4D97-AF65-F5344CB8AC3E}">
        <p14:creationId xmlns:p14="http://schemas.microsoft.com/office/powerpoint/2010/main" xmlns="" val="8056750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buFont typeface="Arial" pitchFamily="34" charset="0"/>
              <a:buNone/>
            </a:pPr>
            <a:endParaRPr lang="en-US" sz="1400" dirty="0" smtClean="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dirty="0" smtClean="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11" name="Picture 10" descr="mco-banner.jpg"/>
          <p:cNvPicPr>
            <a:picLocks noChangeAspect="1"/>
          </p:cNvPicPr>
          <p:nvPr userDrawn="1"/>
        </p:nvPicPr>
        <p:blipFill>
          <a:blip r:embed="rId2" cstate="print"/>
          <a:stretch>
            <a:fillRect/>
          </a:stretch>
        </p:blipFill>
        <p:spPr>
          <a:xfrm>
            <a:off x="0" y="6090047"/>
            <a:ext cx="9144000" cy="767953"/>
          </a:xfrm>
          <a:prstGeom prst="rect">
            <a:avLst/>
          </a:prstGeom>
        </p:spPr>
      </p:pic>
      <p:grpSp>
        <p:nvGrpSpPr>
          <p:cNvPr id="21" name="Group 20"/>
          <p:cNvGrpSpPr/>
          <p:nvPr userDrawn="1"/>
        </p:nvGrpSpPr>
        <p:grpSpPr>
          <a:xfrm>
            <a:off x="126681" y="-16351"/>
            <a:ext cx="8873303" cy="3832009"/>
            <a:chOff x="126681" y="-16351"/>
            <a:chExt cx="8873303" cy="3832009"/>
          </a:xfrm>
        </p:grpSpPr>
        <p:cxnSp>
          <p:nvCxnSpPr>
            <p:cNvPr id="14" name="Straight Arrow Connector 13"/>
            <p:cNvCxnSpPr/>
            <p:nvPr userDrawn="1"/>
          </p:nvCxnSpPr>
          <p:spPr>
            <a:xfrm rot="5400000">
              <a:off x="-70169" y="3617221"/>
              <a:ext cx="395287" cy="1588"/>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userDrawn="1"/>
          </p:nvSpPr>
          <p:spPr>
            <a:xfrm>
              <a:off x="8460432" y="-16351"/>
              <a:ext cx="539552" cy="276999"/>
            </a:xfrm>
            <a:prstGeom prst="rect">
              <a:avLst/>
            </a:prstGeom>
            <a:noFill/>
          </p:spPr>
          <p:txBody>
            <a:bodyPr wrap="square" rtlCol="0">
              <a:spAutoFit/>
            </a:bodyPr>
            <a:lstStyle/>
            <a:p>
              <a:r>
                <a:rPr lang="en-CA" sz="1200" b="0" dirty="0" smtClean="0">
                  <a:solidFill>
                    <a:schemeClr val="bg1"/>
                  </a:solidFill>
                </a:rPr>
                <a:t>V2</a:t>
              </a:r>
              <a:endParaRPr lang="en-CA" sz="1200" b="0" dirty="0">
                <a:solidFill>
                  <a:schemeClr val="bg1"/>
                </a:solidFill>
              </a:endParaRPr>
            </a:p>
          </p:txBody>
        </p:sp>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ts val="135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9600" dirty="0"/>
          </a:p>
        </p:txBody>
      </p:sp>
      <p:sp>
        <p:nvSpPr>
          <p:cNvPr id="4"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grpSp>
        <p:nvGrpSpPr>
          <p:cNvPr id="2" name="Group 45"/>
          <p:cNvGrpSpPr/>
          <p:nvPr userDrawn="1"/>
        </p:nvGrpSpPr>
        <p:grpSpPr>
          <a:xfrm>
            <a:off x="0" y="0"/>
            <a:ext cx="9144000" cy="6876000"/>
            <a:chOff x="0" y="0"/>
            <a:chExt cx="9144000" cy="6876000"/>
          </a:xfrm>
        </p:grpSpPr>
        <p:sp>
          <p:nvSpPr>
            <p:cNvPr id="48" name="Rectangle 4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9" name="Rectangle 4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50" name="Rectangle 4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0" name="Group 9"/>
          <p:cNvGrpSpPr/>
          <p:nvPr userDrawn="1"/>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8" name="TextBox 17"/>
          <p:cNvSpPr txBox="1"/>
          <p:nvPr userDrawn="1"/>
        </p:nvSpPr>
        <p:spPr>
          <a:xfrm>
            <a:off x="798362" y="3980093"/>
            <a:ext cx="2657514" cy="307777"/>
          </a:xfrm>
          <a:prstGeom prst="rect">
            <a:avLst/>
          </a:prstGeom>
          <a:noFill/>
        </p:spPr>
        <p:txBody>
          <a:bodyPr wrap="square" rtlCol="0">
            <a:spAutoFit/>
          </a:bodyPr>
          <a:lstStyle/>
          <a:p>
            <a:pPr algn="l"/>
            <a:r>
              <a:rPr lang="en-CA" sz="1400" b="1" dirty="0" smtClean="0"/>
              <a:t>What’s in</a:t>
            </a:r>
            <a:r>
              <a:rPr lang="en-CA" sz="1400" b="1" baseline="0" dirty="0" smtClean="0"/>
              <a:t> this Section:</a:t>
            </a:r>
            <a:endParaRPr lang="en-CA" sz="1400" b="1" dirty="0"/>
          </a:p>
        </p:txBody>
      </p:sp>
      <p:sp>
        <p:nvSpPr>
          <p:cNvPr id="19" name="TextBox 18"/>
          <p:cNvSpPr txBox="1"/>
          <p:nvPr userDrawn="1"/>
        </p:nvSpPr>
        <p:spPr>
          <a:xfrm>
            <a:off x="6096687" y="3980093"/>
            <a:ext cx="1025578" cy="307777"/>
          </a:xfrm>
          <a:prstGeom prst="rect">
            <a:avLst/>
          </a:prstGeom>
          <a:noFill/>
        </p:spPr>
        <p:txBody>
          <a:bodyPr wrap="square" rtlCol="0">
            <a:spAutoFit/>
          </a:bodyPr>
          <a:lstStyle/>
          <a:p>
            <a:pPr algn="l"/>
            <a:r>
              <a:rPr lang="en-CA" sz="1400" b="1" dirty="0" smtClean="0"/>
              <a:t>Sections:</a:t>
            </a:r>
            <a:endParaRPr lang="en-CA" sz="1400" b="1"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2" name="Group 21"/>
          <p:cNvGrpSpPr/>
          <p:nvPr userDrawn="1"/>
        </p:nvGrpSpPr>
        <p:grpSpPr>
          <a:xfrm>
            <a:off x="0" y="0"/>
            <a:ext cx="9144000" cy="6876000"/>
            <a:chOff x="0" y="0"/>
            <a:chExt cx="9144000" cy="6876000"/>
          </a:xfrm>
        </p:grpSpPr>
        <p:sp>
          <p:nvSpPr>
            <p:cNvPr id="23" name="Rectangle 2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5" name="Rectangle 2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Rectangle 1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Rectangle 19"/>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7" name="Group 16"/>
          <p:cNvGrpSpPr/>
          <p:nvPr userDrawn="1"/>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2636912"/>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3" name="Text Placeholder 41"/>
          <p:cNvSpPr>
            <a:spLocks noGrp="1"/>
          </p:cNvSpPr>
          <p:nvPr>
            <p:ph type="body" sz="quarter" idx="23" hasCustomPrompt="1"/>
          </p:nvPr>
        </p:nvSpPr>
        <p:spPr>
          <a:xfrm>
            <a:off x="4860032" y="2636912"/>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cxnSp>
        <p:nvCxnSpPr>
          <p:cNvPr id="24" name="Straight Connector 23"/>
          <p:cNvCxnSpPr/>
          <p:nvPr userDrawn="1"/>
        </p:nvCxnSpPr>
        <p:spPr>
          <a:xfrm rot="5400000">
            <a:off x="3419878" y="3573017"/>
            <a:ext cx="2304254"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r"/>
            <a:r>
              <a:rPr lang="en-CA" sz="1000" dirty="0" smtClean="0"/>
              <a:t>McLean &amp; Company</a:t>
            </a:r>
            <a:endParaRPr lang="en-CA" sz="1000" dirty="0"/>
          </a:p>
        </p:txBody>
      </p:sp>
      <p:sp>
        <p:nvSpPr>
          <p:cNvPr id="9" name="Rectangle 8"/>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6213" indent="0" algn="l"/>
            <a:fld id="{FF20F8B6-5AB9-41C4-A82C-4155E8A92B2C}" type="slidenum">
              <a:rPr lang="en-CA" sz="1000" smtClean="0"/>
              <a:pPr marL="176213" indent="0" algn="l"/>
              <a:t>‹#›</a:t>
            </a:fld>
            <a:endParaRPr lang="en-CA" sz="1000"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95" r:id="rId4"/>
    <p:sldLayoutId id="2147483699" r:id="rId5"/>
    <p:sldLayoutId id="2147483698" r:id="rId6"/>
    <p:sldLayoutId id="2147483682" r:id="rId7"/>
    <p:sldLayoutId id="2147483680" r:id="rId8"/>
    <p:sldLayoutId id="2147483696" r:id="rId9"/>
    <p:sldLayoutId id="2147483677" r:id="rId10"/>
    <p:sldLayoutId id="2147483667" r:id="rId11"/>
    <p:sldLayoutId id="2147483684" r:id="rId12"/>
    <p:sldLayoutId id="2147483700" r:id="rId13"/>
    <p:sldLayoutId id="2147483683" r:id="rId14"/>
    <p:sldLayoutId id="2147483694" r:id="rId15"/>
    <p:sldLayoutId id="2147483702" r:id="rId16"/>
    <p:sldLayoutId id="2147483704" r:id="rId17"/>
    <p:sldLayoutId id="2147483705" r:id="rId18"/>
    <p:sldLayoutId id="2147483706" r:id="rId19"/>
    <p:sldLayoutId id="2147483707" r:id="rId20"/>
    <p:sldLayoutId id="2147483708" r:id="rId21"/>
    <p:sldLayoutId id="2147483709" r:id="rId22"/>
    <p:sldLayoutId id="2147483710" r:id="rId23"/>
    <p:sldLayoutId id="2147483711" r:id="rId24"/>
    <p:sldLayoutId id="2147483712" r:id="rId25"/>
    <p:sldLayoutId id="2147483713" r:id="rId26"/>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hr.mcleanco.com/research/ss/hr-develop-a-telework-program/hr-storyboard-develop-a-telework-program?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hyperlink" Target="http://hr.mcleanco.com/research/ss/hr-develop-a-telework-program/hr-storyboard-develop-a-telework-program?utm_source=SS_Sample&amp;utm_medium=Collateral&amp;utm_campaign=Collateral"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hyperlink" Target="http://hr.mcleanco.com/research/ss/hr-develop-a-telework-program/hr-storyboard-develop-a-telework-program?utm_source=SS_Sample&amp;utm_medium=Collateral&amp;utm_campaign=Collateral"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hyperlink" Target="hr.mcleanco.com" TargetMode="External"/><Relationship Id="rId7"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hyperlink" Target="http://hr.mcleanco.com/research/ss/hr-develop-a-telework-program/hr-storyboard-develop-a-telework-program?utm_source=SS_Sample&amp;utm_medium=Collateral&amp;utm_campaign=Collateral" TargetMode="Externa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hyperlink" Target="http://hr.mcleanco.com/research/ss/hr-develop-a-telework-program/hr-storyboard-develop-a-telework-program?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hyperlink" Target="http://hr.mcleanco.com/research/ss/hr-develop-a-telework-program/hr-storyboard-develop-a-telework-program?utm_source=SS_Sample&amp;utm_medium=Collateral&amp;utm_campaign=Collateral"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hr.mcleanco.com/research/ss/hr-develop-a-telework-program/hr-storyboard-develop-a-telework-program?utm_source=SS_Sample&amp;utm_medium=Collateral&amp;utm_campaign=Collatera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hyperlink" Target="http://hr.mcleanco.com/research/ss/hr-develop-a-telework-program/hr-storyboard-develop-a-telework-program?utm_source=SS_Sample&amp;utm_medium=Collateral&amp;utm_campaign=Collateral" TargetMode="External"/><Relationship Id="rId4" Type="http://schemas.openxmlformats.org/officeDocument/2006/relationships/image" Target="../media/image7.wmf"/></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hyperlink" Target="http://hr.mcleanco.com/research/ss/hr-develop-a-telework-program/hr-storyboard-develop-a-telework-program?utm_source=SS_Sample&amp;utm_medium=Collateral&amp;utm_campaign=Collateral" TargetMode="External"/><Relationship Id="rId4" Type="http://schemas.openxmlformats.org/officeDocument/2006/relationships/chart" Target="../charts/chart1.xml"/></Relationships>
</file>

<file path=ppt/slides/_rels/slide7.xml.rels><?xml version="1.0" encoding="UTF-8" standalone="yes"?>
<Relationships xmlns="http://schemas.openxmlformats.org/package/2006/relationships"><Relationship Id="rId3" Type="http://schemas.openxmlformats.org/officeDocument/2006/relationships/hyperlink" Target="http://www.govtrack.us/congress/bill.xpd?bill=h111-1722"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hyperlink" Target="http://hr.mcleanco.com/research/ss/hr-develop-a-telework-program/hr-storyboard-develop-a-telework-program?utm_source=SS_Sample&amp;utm_medium=Collateral&amp;utm_campaign=Collateral" TargetMode="External"/><Relationship Id="rId4" Type="http://schemas.openxmlformats.org/officeDocument/2006/relationships/image" Target="../media/image7.wmf"/></Relationships>
</file>

<file path=ppt/slides/_rels/slide8.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hyperlink" Target="http://hr.mcleanco.com/research/ss/hr-develop-a-telework-program/hr-storyboard-develop-a-telework-program?utm_source=SS_Sample&amp;utm_medium=Collateral&amp;utm_campaign=Collateral" TargetMode="Externa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chart" Target="../charts/chart2.xml"/><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tags" Target="../tags/tag6.xml"/><Relationship Id="rId11" Type="http://schemas.openxmlformats.org/officeDocument/2006/relationships/oleObject" Target="../embeddings/oleObject1.bin"/><Relationship Id="rId5" Type="http://schemas.openxmlformats.org/officeDocument/2006/relationships/tags" Target="../tags/tag5.xml"/><Relationship Id="rId10" Type="http://schemas.openxmlformats.org/officeDocument/2006/relationships/notesSlide" Target="../notesSlides/notesSlide8.xml"/><Relationship Id="rId4" Type="http://schemas.openxmlformats.org/officeDocument/2006/relationships/tags" Target="../tags/tag4.xml"/><Relationship Id="rId9" Type="http://schemas.openxmlformats.org/officeDocument/2006/relationships/slideLayout" Target="../slideLayouts/slideLayout6.xml"/><Relationship Id="rId1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hyperlink" Target="http://hr.mcleanco.com/research/ss/hr-develop-a-telework-program/hr-storyboard-develop-a-telework-program?utm_source=SS_Sample&amp;utm_medium=Collateral&amp;utm_campaign=Collateral"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r>
              <a:rPr lang="en-CA" dirty="0" smtClean="0"/>
              <a:t>Develop a Telework Program</a:t>
            </a:r>
          </a:p>
          <a:p>
            <a:endParaRPr lang="en-CA" dirty="0"/>
          </a:p>
        </p:txBody>
      </p:sp>
      <p:sp>
        <p:nvSpPr>
          <p:cNvPr id="9" name="Text Placeholder 8"/>
          <p:cNvSpPr>
            <a:spLocks noGrp="1"/>
          </p:cNvSpPr>
          <p:nvPr>
            <p:ph type="body" sz="quarter" idx="16"/>
          </p:nvPr>
        </p:nvSpPr>
        <p:spPr/>
        <p:txBody>
          <a:bodyPr/>
          <a:lstStyle/>
          <a:p>
            <a:r>
              <a:rPr lang="en-CA" dirty="0"/>
              <a:t>Expand employee work options </a:t>
            </a:r>
            <a:r>
              <a:rPr lang="en-CA" dirty="0" smtClean="0"/>
              <a:t>to increase employee </a:t>
            </a:r>
            <a:r>
              <a:rPr lang="en-CA" dirty="0"/>
              <a:t>engagement and performance results.</a:t>
            </a:r>
          </a:p>
        </p:txBody>
      </p:sp>
      <p:pic>
        <p:nvPicPr>
          <p:cNvPr id="5" name="Picture 4" descr="sample-titlebar-mcoNEW.gif">
            <a:hlinkClick r:id="rId3"/>
          </p:cNvPr>
          <p:cNvPicPr>
            <a:picLocks noChangeAspect="1"/>
          </p:cNvPicPr>
          <p:nvPr/>
        </p:nvPicPr>
        <p:blipFill>
          <a:blip r:embed="rId4" cstate="print"/>
          <a:stretch>
            <a:fillRect/>
          </a:stretch>
        </p:blipFill>
        <p:spPr>
          <a:xfrm>
            <a:off x="0" y="5402461"/>
            <a:ext cx="9144000" cy="145553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Although many organizations understand the benefits of telework, they are not instituting it formally or well</a:t>
            </a:r>
            <a:endParaRPr lang="en-US" dirty="0"/>
          </a:p>
        </p:txBody>
      </p:sp>
      <p:sp>
        <p:nvSpPr>
          <p:cNvPr id="4" name="Text Placeholder 3"/>
          <p:cNvSpPr>
            <a:spLocks noGrp="1"/>
          </p:cNvSpPr>
          <p:nvPr>
            <p:ph type="body" sz="quarter" idx="16"/>
          </p:nvPr>
        </p:nvSpPr>
        <p:spPr>
          <a:xfrm>
            <a:off x="285306" y="2096852"/>
            <a:ext cx="5510830" cy="2088232"/>
          </a:xfrm>
          <a:solidFill>
            <a:schemeClr val="accent5">
              <a:lumMod val="40000"/>
              <a:lumOff val="60000"/>
            </a:schemeClr>
          </a:solidFill>
          <a:effectLst>
            <a:outerShdw blurRad="50800" dist="38100" dir="2700000" algn="tl" rotWithShape="0">
              <a:prstClr val="black">
                <a:alpha val="40000"/>
              </a:prstClr>
            </a:outerShdw>
          </a:effectLst>
        </p:spPr>
        <p:txBody>
          <a:bodyPr/>
          <a:lstStyle/>
          <a:p>
            <a:r>
              <a:rPr lang="en-US" b="1" dirty="0" smtClean="0"/>
              <a:t>6 out of 10 </a:t>
            </a:r>
            <a:r>
              <a:rPr lang="en-US" dirty="0" smtClean="0"/>
              <a:t>employers have only implemented telework informally (source: WorldatWork).</a:t>
            </a:r>
          </a:p>
          <a:p>
            <a:r>
              <a:rPr lang="en-US" b="1" dirty="0" smtClean="0"/>
              <a:t>Despite broad employee interest in telework </a:t>
            </a:r>
            <a:r>
              <a:rPr lang="en-US" dirty="0" smtClean="0"/>
              <a:t>and widespread job compatibility, formal adoption of telework is remarkably scarce.</a:t>
            </a:r>
          </a:p>
          <a:p>
            <a:r>
              <a:rPr lang="en-US" b="1" dirty="0" smtClean="0"/>
              <a:t>Informal telework adoption is the norm</a:t>
            </a:r>
            <a:r>
              <a:rPr lang="en-US" dirty="0" smtClean="0"/>
              <a:t>, which is defined as “</a:t>
            </a:r>
            <a:r>
              <a:rPr lang="en-US" i="1" dirty="0" smtClean="0"/>
              <a:t>having no written policies or forms, where implementation is inconsistent and left to manager discretion” </a:t>
            </a:r>
            <a:r>
              <a:rPr lang="en-US" dirty="0" smtClean="0"/>
              <a:t>(source: WorldatWork).</a:t>
            </a:r>
            <a:endParaRPr lang="en-US" dirty="0"/>
          </a:p>
          <a:p>
            <a:r>
              <a:rPr lang="en-US" b="1" dirty="0" smtClean="0"/>
              <a:t>Only 54% of McLean &amp; Company survey respondents</a:t>
            </a:r>
            <a:r>
              <a:rPr lang="en-US" dirty="0" smtClean="0"/>
              <a:t>, all interested in teleworking, had some sort of telework policy in place. The rest were ad hoc adopters.</a:t>
            </a:r>
          </a:p>
        </p:txBody>
      </p:sp>
      <p:sp>
        <p:nvSpPr>
          <p:cNvPr id="6" name="TextBox 5"/>
          <p:cNvSpPr txBox="1"/>
          <p:nvPr/>
        </p:nvSpPr>
        <p:spPr>
          <a:xfrm>
            <a:off x="251520" y="1196752"/>
            <a:ext cx="8625780" cy="800219"/>
          </a:xfrm>
          <a:prstGeom prst="rect">
            <a:avLst/>
          </a:prstGeom>
          <a:noFill/>
        </p:spPr>
        <p:txBody>
          <a:bodyPr wrap="square" rtlCol="0">
            <a:spAutoFit/>
          </a:bodyPr>
          <a:lstStyle/>
          <a:p>
            <a:pPr algn="l"/>
            <a:r>
              <a:rPr lang="en-US" b="1" dirty="0" smtClean="0"/>
              <a:t>84% of organizations interested in telework have some telework options, but most of these organizations are not implementing telework best practices. </a:t>
            </a:r>
            <a:r>
              <a:rPr lang="en-US" sz="1000" dirty="0" smtClean="0"/>
              <a:t>Source: McLean &amp; Company</a:t>
            </a:r>
            <a:endParaRPr lang="en-US" sz="1000" dirty="0"/>
          </a:p>
        </p:txBody>
      </p:sp>
      <p:sp>
        <p:nvSpPr>
          <p:cNvPr id="7" name="Rectangle 6"/>
          <p:cNvSpPr/>
          <p:nvPr/>
        </p:nvSpPr>
        <p:spPr>
          <a:xfrm>
            <a:off x="2483768" y="4293096"/>
            <a:ext cx="6228691" cy="1938992"/>
          </a:xfrm>
          <a:prstGeom prst="rect">
            <a:avLst/>
          </a:prstGeom>
          <a:solidFill>
            <a:schemeClr val="accent1">
              <a:lumMod val="20000"/>
              <a:lumOff val="80000"/>
            </a:schemeClr>
          </a:solidFill>
          <a:ln>
            <a:solidFill>
              <a:schemeClr val="accent4">
                <a:lumMod val="40000"/>
                <a:lumOff val="60000"/>
              </a:schemeClr>
            </a:solidFill>
          </a:ln>
          <a:effectLst>
            <a:outerShdw blurRad="50800" dist="38100" dir="2700000" algn="tl" rotWithShape="0">
              <a:prstClr val="black">
                <a:alpha val="40000"/>
              </a:prstClr>
            </a:outerShdw>
          </a:effectLst>
        </p:spPr>
        <p:txBody>
          <a:bodyPr wrap="square">
            <a:spAutoFit/>
          </a:bodyPr>
          <a:lstStyle/>
          <a:p>
            <a:pPr marL="180000" indent="-180000" algn="l">
              <a:spcBef>
                <a:spcPts val="0"/>
              </a:spcBef>
            </a:pPr>
            <a:r>
              <a:rPr lang="en-US" sz="1200" b="1" dirty="0" smtClean="0"/>
              <a:t>Case in Point</a:t>
            </a:r>
          </a:p>
          <a:p>
            <a:pPr marL="180000" indent="-180000" algn="l">
              <a:spcBef>
                <a:spcPts val="0"/>
              </a:spcBef>
              <a:buFont typeface="Arial" pitchFamily="34" charset="0"/>
              <a:buChar char="•"/>
            </a:pPr>
            <a:endParaRPr lang="en-US" sz="1200" dirty="0" smtClean="0"/>
          </a:p>
          <a:p>
            <a:pPr marL="180000" indent="-180000" algn="l">
              <a:spcBef>
                <a:spcPts val="0"/>
              </a:spcBef>
              <a:buFont typeface="Arial" pitchFamily="34" charset="0"/>
              <a:buChar char="•"/>
            </a:pPr>
            <a:r>
              <a:rPr lang="en-US" sz="1200" dirty="0" smtClean="0"/>
              <a:t>Some organizations will not provide IT support to voluntary teleworkers, which reduces employee empowerment.</a:t>
            </a:r>
          </a:p>
          <a:p>
            <a:pPr marL="180000" indent="-180000" algn="l">
              <a:spcBef>
                <a:spcPts val="0"/>
              </a:spcBef>
              <a:buFont typeface="Arial" pitchFamily="34" charset="0"/>
              <a:buChar char="•"/>
            </a:pPr>
            <a:r>
              <a:rPr lang="en-US" sz="1200" dirty="0" smtClean="0"/>
              <a:t>At one financial services firm, the IT group wouldn’t support voluntary telework situations that involved the use of non-company PC’s.</a:t>
            </a:r>
          </a:p>
          <a:p>
            <a:pPr marL="180000" indent="-180000" algn="l">
              <a:spcBef>
                <a:spcPts val="0"/>
              </a:spcBef>
              <a:buFont typeface="Arial" pitchFamily="34" charset="0"/>
              <a:buChar char="•"/>
            </a:pPr>
            <a:r>
              <a:rPr lang="en-US" sz="1200" dirty="0" smtClean="0"/>
              <a:t>Since only people at the director level or higher were issued laptops, all other teleworkers were left unsupported. If the VPN was down, employees could not work. </a:t>
            </a:r>
          </a:p>
          <a:p>
            <a:pPr marL="180000" indent="-180000" algn="l">
              <a:spcBef>
                <a:spcPts val="0"/>
              </a:spcBef>
              <a:buFont typeface="Arial" pitchFamily="34" charset="0"/>
              <a:buChar char="•"/>
            </a:pPr>
            <a:r>
              <a:rPr lang="en-US" sz="1200" dirty="0" smtClean="0"/>
              <a:t>This took away the freedom to work from home, which was originally encouraged. As a result, this mixed messaging contributed to overall employee disengagement.</a:t>
            </a:r>
          </a:p>
        </p:txBody>
      </p:sp>
      <p:sp>
        <p:nvSpPr>
          <p:cNvPr id="9" name="Right Arrow 8"/>
          <p:cNvSpPr/>
          <p:nvPr/>
        </p:nvSpPr>
        <p:spPr>
          <a:xfrm>
            <a:off x="426956" y="4833156"/>
            <a:ext cx="1984804" cy="1171873"/>
          </a:xfrm>
          <a:prstGeom prst="rightArrow">
            <a:avLst>
              <a:gd name="adj1" fmla="val 100000"/>
              <a:gd name="adj2" fmla="val 50000"/>
            </a:avLst>
          </a:prstGeom>
          <a:solidFill>
            <a:schemeClr val="tx2"/>
          </a:solidFill>
          <a:ln>
            <a:solidFill>
              <a:srgbClr val="D17D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200" dirty="0" smtClean="0">
                <a:solidFill>
                  <a:schemeClr val="tx1"/>
                </a:solidFill>
              </a:rPr>
              <a:t>Why is there a need for  a telework policy? Isn’t teleworking about freedom?</a:t>
            </a:r>
            <a:endParaRPr lang="en-US" sz="1200" dirty="0">
              <a:solidFill>
                <a:schemeClr val="tx1"/>
              </a:solidFill>
            </a:endParaRPr>
          </a:p>
        </p:txBody>
      </p:sp>
      <p:sp>
        <p:nvSpPr>
          <p:cNvPr id="10" name="TextBox 9"/>
          <p:cNvSpPr txBox="1"/>
          <p:nvPr/>
        </p:nvSpPr>
        <p:spPr>
          <a:xfrm>
            <a:off x="6372200" y="2443291"/>
            <a:ext cx="2340260" cy="1449115"/>
          </a:xfrm>
          <a:prstGeom prst="rect">
            <a:avLst/>
          </a:prstGeom>
          <a:noFill/>
          <a:ln>
            <a:noFill/>
          </a:ln>
        </p:spPr>
        <p:txBody>
          <a:bodyPr wrap="square" rtlCol="0">
            <a:spAutoFit/>
          </a:bodyPr>
          <a:lstStyle/>
          <a:p>
            <a:pPr>
              <a:spcBef>
                <a:spcPts val="500"/>
              </a:spcBef>
            </a:pPr>
            <a:r>
              <a:rPr lang="en-US" sz="1200" b="1" dirty="0" smtClean="0">
                <a:solidFill>
                  <a:srgbClr val="D17D08"/>
                </a:solidFill>
              </a:rPr>
              <a:t>Why is telework still so informal?</a:t>
            </a:r>
          </a:p>
          <a:p>
            <a:pPr algn="l">
              <a:spcBef>
                <a:spcPts val="500"/>
              </a:spcBef>
            </a:pPr>
            <a:r>
              <a:rPr lang="en-US" sz="1200" dirty="0" smtClean="0"/>
              <a:t>Telework has subtly entered most organizations, one employee at a time, leaving policy-makers largely unaware of its extent.</a:t>
            </a:r>
            <a:endParaRPr lang="en-US" sz="1200" dirty="0"/>
          </a:p>
        </p:txBody>
      </p:sp>
      <p:sp>
        <p:nvSpPr>
          <p:cNvPr id="11" name="Chevron 10"/>
          <p:cNvSpPr/>
          <p:nvPr/>
        </p:nvSpPr>
        <p:spPr>
          <a:xfrm>
            <a:off x="5904148" y="2888940"/>
            <a:ext cx="396044" cy="543892"/>
          </a:xfrm>
          <a:prstGeom prst="chevron">
            <a:avLst/>
          </a:prstGeom>
          <a:solidFill>
            <a:srgbClr val="D17D0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pic>
        <p:nvPicPr>
          <p:cNvPr id="13" name="Picture 9">
            <a:hlinkClick r:id="rId3"/>
          </p:cNvPr>
          <p:cNvPicPr>
            <a:picLocks noChangeAspect="1" noChangeArrowheads="1"/>
          </p:cNvPicPr>
          <p:nvPr/>
        </p:nvPicPr>
        <p:blipFill>
          <a:blip r:embed="rId4"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9"/>
          </p:nvPr>
        </p:nvSpPr>
        <p:spPr>
          <a:xfrm>
            <a:off x="257176" y="1304764"/>
            <a:ext cx="8620124" cy="972108"/>
          </a:xfrm>
        </p:spPr>
        <p:txBody>
          <a:bodyPr/>
          <a:lstStyle/>
          <a:p>
            <a:pPr marL="180000" lvl="1" indent="-180000">
              <a:spcBef>
                <a:spcPts val="600"/>
              </a:spcBef>
              <a:buSzPct val="120000"/>
              <a:buFont typeface="Arial" pitchFamily="34" charset="0"/>
              <a:buChar char="•"/>
            </a:pPr>
            <a:r>
              <a:rPr lang="en-US" sz="1200" dirty="0" smtClean="0"/>
              <a:t>Beyond the technologies and basic communication skills required for remote work, businesses often pay little attention to what is required for a successful telework program. </a:t>
            </a:r>
          </a:p>
          <a:p>
            <a:pPr marL="180000" lvl="1" indent="-180000">
              <a:spcBef>
                <a:spcPts val="600"/>
              </a:spcBef>
              <a:buSzPct val="120000"/>
              <a:buFont typeface="Arial" pitchFamily="34" charset="0"/>
              <a:buChar char="•"/>
            </a:pPr>
            <a:r>
              <a:rPr lang="en-US" sz="1200" dirty="0" smtClean="0"/>
              <a:t>By neglecting the development of a comprehensive telework strategy, enterprises leave telework vulnerable to manager and employee resistance, misunderstandings, and mistakes.</a:t>
            </a:r>
            <a:endParaRPr lang="en-US" sz="1200" dirty="0"/>
          </a:p>
        </p:txBody>
      </p:sp>
      <p:sp>
        <p:nvSpPr>
          <p:cNvPr id="3" name="Title 2"/>
          <p:cNvSpPr>
            <a:spLocks noGrp="1"/>
          </p:cNvSpPr>
          <p:nvPr>
            <p:ph type="title"/>
          </p:nvPr>
        </p:nvSpPr>
        <p:spPr/>
        <p:txBody>
          <a:bodyPr/>
          <a:lstStyle/>
          <a:p>
            <a:r>
              <a:rPr lang="en-US" dirty="0" smtClean="0"/>
              <a:t>Without a well thought out telework program, risks to your employees, managers, and the organization can offset benefits</a:t>
            </a:r>
            <a:endParaRPr lang="en-US" dirty="0"/>
          </a:p>
        </p:txBody>
      </p:sp>
      <p:sp>
        <p:nvSpPr>
          <p:cNvPr id="4" name="Text Placeholder 3"/>
          <p:cNvSpPr>
            <a:spLocks noGrp="1"/>
          </p:cNvSpPr>
          <p:nvPr>
            <p:ph type="body" sz="quarter" idx="16"/>
          </p:nvPr>
        </p:nvSpPr>
        <p:spPr>
          <a:xfrm>
            <a:off x="4644008" y="2764669"/>
            <a:ext cx="4205161" cy="3328627"/>
          </a:xfrm>
        </p:spPr>
        <p:txBody>
          <a:bodyPr/>
          <a:lstStyle/>
          <a:p>
            <a:pPr marL="180000" lvl="1" indent="-180000">
              <a:spcBef>
                <a:spcPts val="600"/>
              </a:spcBef>
              <a:buSzPct val="120000"/>
              <a:buFont typeface="Arial" pitchFamily="34" charset="0"/>
              <a:buChar char="•"/>
            </a:pPr>
            <a:r>
              <a:rPr lang="en-US" b="1" dirty="0" smtClean="0"/>
              <a:t>Lower productivity:</a:t>
            </a:r>
            <a:r>
              <a:rPr lang="en-US" dirty="0" smtClean="0"/>
              <a:t> Without firm eligibility criteria, employees not suited to telework could end up in a telework arrangement. These employees will struggle, and even fail, hurting organizational productivity.</a:t>
            </a:r>
            <a:endParaRPr lang="en-US" b="1" dirty="0" smtClean="0"/>
          </a:p>
          <a:p>
            <a:pPr marL="180000" lvl="1" indent="-180000">
              <a:spcBef>
                <a:spcPts val="600"/>
              </a:spcBef>
              <a:buSzPct val="120000"/>
              <a:buFont typeface="Arial" pitchFamily="34" charset="0"/>
              <a:buChar char="•"/>
            </a:pPr>
            <a:r>
              <a:rPr lang="en-US" b="1" dirty="0" smtClean="0"/>
              <a:t>Employee inequity: </a:t>
            </a:r>
            <a:r>
              <a:rPr lang="en-US" dirty="0" smtClean="0"/>
              <a:t>Telework runs into trouble if left entirely to the manager’s discretion. Too often, telework is administered inconsistently, and HR does not get involved, giving rise to employee claims of unfairness. </a:t>
            </a:r>
          </a:p>
          <a:p>
            <a:pPr marL="180000" lvl="1" indent="-180000">
              <a:spcBef>
                <a:spcPts val="600"/>
              </a:spcBef>
              <a:buSzPct val="120000"/>
              <a:buFont typeface="Arial" pitchFamily="34" charset="0"/>
              <a:buChar char="•"/>
            </a:pPr>
            <a:r>
              <a:rPr lang="en-US" b="1" dirty="0" smtClean="0"/>
              <a:t>Legal issues: </a:t>
            </a:r>
            <a:r>
              <a:rPr lang="en-US" dirty="0" smtClean="0"/>
              <a:t>Telework is often perceived by employees as a perk, benefit, or entitlement instead of just an alternative work arrangement. This can lead to legal issues if telework is limited or taken away after the fact. </a:t>
            </a:r>
          </a:p>
          <a:p>
            <a:pPr marL="180000" lvl="1" indent="-180000">
              <a:spcBef>
                <a:spcPts val="600"/>
              </a:spcBef>
              <a:buSzPct val="120000"/>
              <a:buFont typeface="Arial" pitchFamily="34" charset="0"/>
              <a:buChar char="•"/>
            </a:pPr>
            <a:r>
              <a:rPr lang="en-US" b="1" dirty="0" smtClean="0"/>
              <a:t>Cultural</a:t>
            </a:r>
            <a:r>
              <a:rPr lang="en-US" dirty="0" smtClean="0"/>
              <a:t> </a:t>
            </a:r>
            <a:r>
              <a:rPr lang="en-US" b="1" dirty="0" smtClean="0"/>
              <a:t>change: </a:t>
            </a:r>
            <a:r>
              <a:rPr lang="en-US" dirty="0" smtClean="0"/>
              <a:t>Collaborative and collegial cultures that rely on face time can be negatively affected without the right supports and parameters in place.</a:t>
            </a:r>
          </a:p>
          <a:p>
            <a:pPr marL="180000" indent="-180000">
              <a:spcBef>
                <a:spcPts val="600"/>
              </a:spcBef>
            </a:pPr>
            <a:endParaRPr lang="en-US" dirty="0" smtClean="0"/>
          </a:p>
          <a:p>
            <a:pPr marL="180000" indent="-180000">
              <a:spcBef>
                <a:spcPts val="600"/>
              </a:spcBef>
            </a:pPr>
            <a:endParaRPr lang="en-US" dirty="0"/>
          </a:p>
        </p:txBody>
      </p:sp>
      <p:sp>
        <p:nvSpPr>
          <p:cNvPr id="5" name="Rectangle 4"/>
          <p:cNvSpPr/>
          <p:nvPr/>
        </p:nvSpPr>
        <p:spPr>
          <a:xfrm>
            <a:off x="257176" y="2744924"/>
            <a:ext cx="4206812" cy="3462486"/>
          </a:xfrm>
          <a:prstGeom prst="rect">
            <a:avLst/>
          </a:prstGeom>
        </p:spPr>
        <p:txBody>
          <a:bodyPr wrap="square">
            <a:spAutoFit/>
          </a:bodyPr>
          <a:lstStyle/>
          <a:p>
            <a:pPr marL="180000" lvl="1" indent="-180000" algn="l">
              <a:spcBef>
                <a:spcPts val="600"/>
              </a:spcBef>
              <a:buSzPct val="120000"/>
              <a:buFont typeface="Arial" pitchFamily="34" charset="0"/>
              <a:buChar char="•"/>
            </a:pPr>
            <a:r>
              <a:rPr lang="en-US" sz="1200" b="1" dirty="0" smtClean="0"/>
              <a:t>Poor communication: </a:t>
            </a:r>
            <a:r>
              <a:rPr lang="en-US" sz="1200" dirty="0" smtClean="0"/>
              <a:t>Any poor habits are exacerbated by distance and lack of visual cues, and key information  may not be transferred effectively (e.g. change in goals). </a:t>
            </a:r>
          </a:p>
          <a:p>
            <a:pPr marL="180000" lvl="1" indent="-180000" algn="l">
              <a:spcBef>
                <a:spcPts val="600"/>
              </a:spcBef>
              <a:buSzPct val="120000"/>
              <a:buFont typeface="Arial" pitchFamily="34" charset="0"/>
              <a:buChar char="•"/>
            </a:pPr>
            <a:r>
              <a:rPr lang="en-US" sz="1200" b="1" dirty="0" smtClean="0"/>
              <a:t>Low IT support: </a:t>
            </a:r>
            <a:r>
              <a:rPr lang="en-US" sz="1200" dirty="0" smtClean="0"/>
              <a:t>Providing IT support to teleworkers is more challenging and more expensive, and many organizations have not equipped themselves to do so effectively. (Fact: The only real cost most companies incur with teleworkers is ongoing IT support costs.)</a:t>
            </a:r>
          </a:p>
          <a:p>
            <a:pPr marL="180000" lvl="1" indent="-180000" algn="l">
              <a:spcBef>
                <a:spcPts val="600"/>
              </a:spcBef>
              <a:buSzPct val="120000"/>
              <a:buFont typeface="Arial" pitchFamily="34" charset="0"/>
              <a:buChar char="•"/>
            </a:pPr>
            <a:r>
              <a:rPr lang="en-US" sz="1200" b="1" dirty="0" smtClean="0"/>
              <a:t>Poor performance management: </a:t>
            </a:r>
            <a:r>
              <a:rPr lang="en-US" sz="1200" dirty="0" smtClean="0"/>
              <a:t>Remote employees may not receive the feedback and coaching that onsite employees enjoy. Managers may not have good insight into actual employee performance, and may not be aware of problems until it is too late.</a:t>
            </a:r>
          </a:p>
          <a:p>
            <a:pPr marL="180000" lvl="1" indent="-180000" algn="l">
              <a:spcBef>
                <a:spcPts val="600"/>
              </a:spcBef>
              <a:buSzPct val="120000"/>
              <a:buFont typeface="Arial" pitchFamily="34" charset="0"/>
              <a:buChar char="•"/>
            </a:pPr>
            <a:r>
              <a:rPr lang="en-US" sz="1200" b="1" dirty="0" smtClean="0"/>
              <a:t>Employee isolation: </a:t>
            </a:r>
            <a:r>
              <a:rPr lang="en-US" sz="1200" dirty="0" smtClean="0"/>
              <a:t>Out of sight, out of mind. This is one of the reasons why most organizations insist that employees first complete a probationary period to help them acclimatize to the culture and integrate.</a:t>
            </a:r>
          </a:p>
        </p:txBody>
      </p:sp>
      <p:sp>
        <p:nvSpPr>
          <p:cNvPr id="6" name="TextBox 5"/>
          <p:cNvSpPr txBox="1"/>
          <p:nvPr/>
        </p:nvSpPr>
        <p:spPr>
          <a:xfrm>
            <a:off x="257176" y="2348880"/>
            <a:ext cx="4206812" cy="307777"/>
          </a:xfrm>
          <a:prstGeom prst="rect">
            <a:avLst/>
          </a:prstGeom>
          <a:solidFill>
            <a:schemeClr val="accent2">
              <a:lumMod val="40000"/>
              <a:lumOff val="60000"/>
            </a:schemeClr>
          </a:solidFill>
          <a:effectLst>
            <a:outerShdw blurRad="50800" dist="38100" dir="2700000" algn="tl" rotWithShape="0">
              <a:prstClr val="black">
                <a:alpha val="40000"/>
              </a:prstClr>
            </a:outerShdw>
          </a:effectLst>
        </p:spPr>
        <p:txBody>
          <a:bodyPr wrap="square" rtlCol="0">
            <a:spAutoFit/>
          </a:bodyPr>
          <a:lstStyle/>
          <a:p>
            <a:r>
              <a:rPr lang="en-US" sz="1400" dirty="0" smtClean="0"/>
              <a:t>Employee and Manager Risks</a:t>
            </a:r>
            <a:endParaRPr lang="en-US" sz="1400" dirty="0"/>
          </a:p>
        </p:txBody>
      </p:sp>
      <p:sp>
        <p:nvSpPr>
          <p:cNvPr id="8" name="TextBox 7"/>
          <p:cNvSpPr txBox="1"/>
          <p:nvPr/>
        </p:nvSpPr>
        <p:spPr>
          <a:xfrm>
            <a:off x="4644008" y="2348880"/>
            <a:ext cx="4206812" cy="307777"/>
          </a:xfrm>
          <a:prstGeom prst="rect">
            <a:avLst/>
          </a:prstGeom>
          <a:solidFill>
            <a:schemeClr val="accent5">
              <a:lumMod val="60000"/>
              <a:lumOff val="40000"/>
            </a:schemeClr>
          </a:solidFill>
          <a:effectLst>
            <a:outerShdw blurRad="50800" dist="38100" dir="2700000" algn="tl" rotWithShape="0">
              <a:prstClr val="black">
                <a:alpha val="40000"/>
              </a:prstClr>
            </a:outerShdw>
          </a:effectLst>
        </p:spPr>
        <p:txBody>
          <a:bodyPr wrap="square" rtlCol="0">
            <a:spAutoFit/>
          </a:bodyPr>
          <a:lstStyle/>
          <a:p>
            <a:r>
              <a:rPr lang="en-US" sz="1400" dirty="0" smtClean="0"/>
              <a:t>Organizational Risks</a:t>
            </a:r>
            <a:endParaRPr lang="en-US" sz="1400" dirty="0"/>
          </a:p>
        </p:txBody>
      </p:sp>
      <p:pic>
        <p:nvPicPr>
          <p:cNvPr id="10" name="Picture 9">
            <a:hlinkClick r:id="rId3"/>
          </p:cNvPr>
          <p:cNvPicPr>
            <a:picLocks noChangeAspect="1" noChangeArrowheads="1"/>
          </p:cNvPicPr>
          <p:nvPr/>
        </p:nvPicPr>
        <p:blipFill>
          <a:blip r:embed="rId4"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McLean &amp; Company Helps HR Professionals To:</a:t>
            </a:r>
            <a:endParaRPr lang="en-CA" dirty="0"/>
          </a:p>
        </p:txBody>
      </p:sp>
      <p:sp>
        <p:nvSpPr>
          <p:cNvPr id="4" name="Text Placeholder 3"/>
          <p:cNvSpPr>
            <a:spLocks noGrp="1"/>
          </p:cNvSpPr>
          <p:nvPr>
            <p:ph type="body" sz="quarter" idx="16"/>
          </p:nvPr>
        </p:nvSpPr>
        <p:spPr>
          <a:xfrm>
            <a:off x="7092280" y="6093296"/>
            <a:ext cx="1800200" cy="360040"/>
          </a:xfrm>
        </p:spPr>
        <p:txBody>
          <a:bodyPr/>
          <a:lstStyle/>
          <a:p>
            <a:pPr algn="r">
              <a:buNone/>
            </a:pPr>
            <a:r>
              <a:rPr lang="en-CA" sz="1400" b="1" dirty="0" smtClean="0">
                <a:hlinkClick r:id="rId3" action="ppaction://hlinkfile"/>
              </a:rPr>
              <a:t>hr.mcleanco.com</a:t>
            </a:r>
            <a:endParaRPr lang="en-CA" sz="1400" dirty="0"/>
          </a:p>
        </p:txBody>
      </p:sp>
      <p:sp>
        <p:nvSpPr>
          <p:cNvPr id="21" name="Rectangle 20"/>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Empower management to apply HR best practices</a:t>
            </a:r>
            <a:br>
              <a:rPr lang="en-CA" sz="1400" dirty="0" smtClean="0"/>
            </a:br>
            <a:endParaRPr lang="en-CA" sz="1400" dirty="0" smtClean="0"/>
          </a:p>
          <a:p>
            <a:pPr marL="342900" indent="-342900" algn="l">
              <a:buFont typeface="Wingdings" pitchFamily="2" charset="2"/>
              <a:buChar char="ü"/>
            </a:pPr>
            <a:r>
              <a:rPr lang="en-CA" sz="1400" dirty="0" smtClean="0"/>
              <a:t>Develop effective talent acquisition &amp; retention strategies</a:t>
            </a:r>
            <a:br>
              <a:rPr lang="en-CA" sz="1400" dirty="0" smtClean="0"/>
            </a:br>
            <a:endParaRPr lang="en-CA" sz="1400" dirty="0" smtClean="0"/>
          </a:p>
          <a:p>
            <a:pPr marL="342900" indent="-342900" algn="l">
              <a:buFont typeface="Wingdings" pitchFamily="2" charset="2"/>
              <a:buChar char="ü"/>
            </a:pPr>
            <a:r>
              <a:rPr lang="en-CA" sz="1400" dirty="0" smtClean="0"/>
              <a:t>Build a high performance</a:t>
            </a:r>
            <a:br>
              <a:rPr lang="en-CA" sz="1400" dirty="0" smtClean="0"/>
            </a:br>
            <a:r>
              <a:rPr lang="en-CA" sz="1400" dirty="0" smtClean="0"/>
              <a:t>culture</a:t>
            </a:r>
          </a:p>
          <a:p>
            <a:endParaRPr lang="en-CA" sz="1400" dirty="0"/>
          </a:p>
        </p:txBody>
      </p:sp>
      <p:sp>
        <p:nvSpPr>
          <p:cNvPr id="22" name="Rectangle 21"/>
          <p:cNvSpPr/>
          <p:nvPr/>
        </p:nvSpPr>
        <p:spPr>
          <a:xfrm>
            <a:off x="3095836" y="1628800"/>
            <a:ext cx="3018680" cy="1815882"/>
          </a:xfrm>
          <a:prstGeom prst="rect">
            <a:avLst/>
          </a:prstGeom>
        </p:spPr>
        <p:txBody>
          <a:bodyPr wrap="square">
            <a:spAutoFit/>
          </a:bodyPr>
          <a:lstStyle/>
          <a:p>
            <a:pPr marL="342900" indent="-342900" algn="l">
              <a:buFont typeface="Wingdings" pitchFamily="2" charset="2"/>
              <a:buChar char="ü"/>
            </a:pPr>
            <a:r>
              <a:rPr lang="en-CA" sz="1400" dirty="0" smtClean="0"/>
              <a:t>Maintain a progressive set of HR policies &amp; procedures</a:t>
            </a:r>
            <a:br>
              <a:rPr lang="en-CA" sz="1400" dirty="0" smtClean="0"/>
            </a:br>
            <a:endParaRPr lang="en-CA" sz="1400" dirty="0" smtClean="0"/>
          </a:p>
          <a:p>
            <a:pPr marL="342900" indent="-342900" algn="l">
              <a:buFont typeface="Wingdings" pitchFamily="2" charset="2"/>
              <a:buChar char="ü"/>
            </a:pPr>
            <a:r>
              <a:rPr lang="en-CA" sz="1400" dirty="0" smtClean="0"/>
              <a:t>Demonstrate the business impact of HR</a:t>
            </a:r>
            <a:br>
              <a:rPr lang="en-CA" sz="1400" dirty="0" smtClean="0"/>
            </a:br>
            <a:endParaRPr lang="en-CA" sz="1400" dirty="0" smtClean="0"/>
          </a:p>
          <a:p>
            <a:pPr marL="342900" indent="-342900" algn="l">
              <a:buFont typeface="Wingdings" pitchFamily="2" charset="2"/>
              <a:buChar char="ü"/>
            </a:pPr>
            <a:r>
              <a:rPr lang="en-CA" sz="1400" dirty="0" smtClean="0"/>
              <a:t>Stay abreast of HR trends</a:t>
            </a:r>
            <a:br>
              <a:rPr lang="en-CA" sz="1400" dirty="0" smtClean="0"/>
            </a:br>
            <a:r>
              <a:rPr lang="en-CA" sz="1400" dirty="0" smtClean="0"/>
              <a:t>&amp; technologies</a:t>
            </a:r>
            <a:endParaRPr lang="en-CA" sz="1400" dirty="0"/>
          </a:p>
        </p:txBody>
      </p:sp>
      <p:pic>
        <p:nvPicPr>
          <p:cNvPr id="30" name="Picture 29" descr="report_thumbnail-mco.png"/>
          <p:cNvPicPr>
            <a:picLocks noChangeAspect="1"/>
          </p:cNvPicPr>
          <p:nvPr/>
        </p:nvPicPr>
        <p:blipFill>
          <a:blip r:embed="rId4" cstate="print"/>
          <a:stretch>
            <a:fillRect/>
          </a:stretch>
        </p:blipFill>
        <p:spPr>
          <a:xfrm>
            <a:off x="6330448" y="1592796"/>
            <a:ext cx="2454020" cy="2138747"/>
          </a:xfrm>
          <a:prstGeom prst="rect">
            <a:avLst/>
          </a:prstGeom>
        </p:spPr>
      </p:pic>
      <p:sp>
        <p:nvSpPr>
          <p:cNvPr id="14"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CA" b="1" dirty="0" smtClean="0"/>
              <a:t>Sign up for free trial membership to get practical</a:t>
            </a:r>
          </a:p>
          <a:p>
            <a:r>
              <a:rPr lang="en-CA" b="1" dirty="0" smtClean="0"/>
              <a:t>solutions for your HR challenges</a:t>
            </a:r>
            <a:endParaRPr lang="en-CA" b="1" dirty="0"/>
          </a:p>
        </p:txBody>
      </p:sp>
      <p:pic>
        <p:nvPicPr>
          <p:cNvPr id="15" name="Picture 14" descr="green_button.png">
            <a:hlinkClick r:id="rId5"/>
          </p:cNvPr>
          <p:cNvPicPr>
            <a:picLocks noChangeAspect="1"/>
          </p:cNvPicPr>
          <p:nvPr/>
        </p:nvPicPr>
        <p:blipFill>
          <a:blip r:embed="rId6" cstate="print"/>
          <a:stretch>
            <a:fillRect/>
          </a:stretch>
        </p:blipFill>
        <p:spPr>
          <a:xfrm>
            <a:off x="2471738" y="4476933"/>
            <a:ext cx="4200525" cy="619125"/>
          </a:xfrm>
          <a:prstGeom prst="rect">
            <a:avLst/>
          </a:prstGeom>
        </p:spPr>
      </p:pic>
      <p:sp>
        <p:nvSpPr>
          <p:cNvPr id="16" name="Text Placeholder 41"/>
          <p:cNvSpPr txBox="1">
            <a:spLocks/>
          </p:cNvSpPr>
          <p:nvPr/>
        </p:nvSpPr>
        <p:spPr bwMode="auto">
          <a:xfrm>
            <a:off x="2051720" y="5233017"/>
            <a:ext cx="5040560" cy="8257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eaLnBrk="0" hangingPunct="0"/>
            <a:r>
              <a:rPr lang="en-CA" dirty="0" smtClean="0"/>
              <a:t>"McLean &amp; Company provides practical research, tools and advice covering the entire spectrum of HR &amp; Leadership issues to ensure you experience measurable, positive results."</a:t>
            </a:r>
            <a:endParaRPr kumimoji="0" lang="en-CA" sz="1200" b="0" i="1" u="none" strike="noStrike" kern="1200" cap="none" spc="0" normalizeH="0" baseline="0" noProof="0" dirty="0" smtClean="0">
              <a:ln>
                <a:noFill/>
              </a:ln>
              <a:solidFill>
                <a:schemeClr val="tx1"/>
              </a:solidFill>
              <a:effectLst/>
              <a:uLnTx/>
              <a:uFillTx/>
              <a:latin typeface="+mj-lt"/>
              <a:ea typeface="+mn-ea"/>
              <a:cs typeface="+mn-cs"/>
            </a:endParaRPr>
          </a:p>
          <a:p>
            <a:pPr marL="361950" marR="0" lvl="1" indent="-180975" algn="ctr" defTabSz="914400" rtl="0" eaLnBrk="0" fontAlgn="base" latinLnBrk="0" hangingPunct="0">
              <a:lnSpc>
                <a:spcPts val="1350"/>
              </a:lnSpc>
              <a:spcBef>
                <a:spcPts val="500"/>
              </a:spcBef>
              <a:spcAft>
                <a:spcPct val="0"/>
              </a:spcAft>
              <a:buClr>
                <a:schemeClr val="accent2"/>
              </a:buClr>
              <a:buSzPct val="100000"/>
              <a:buFont typeface="Arial" pitchFamily="34" charset="0"/>
              <a:buNone/>
              <a:tabLst/>
              <a:defRPr/>
            </a:pPr>
            <a:r>
              <a:rPr kumimoji="0" lang="en-CA" sz="1000" b="0" i="0" u="none" strike="noStrike" kern="1200" cap="none" spc="0" normalizeH="0" baseline="0" noProof="0" dirty="0" smtClean="0">
                <a:ln>
                  <a:noFill/>
                </a:ln>
                <a:solidFill>
                  <a:schemeClr val="tx1"/>
                </a:solidFill>
                <a:effectLst/>
                <a:uLnTx/>
                <a:uFillTx/>
                <a:latin typeface="+mn-lt"/>
                <a:ea typeface="+mn-ea"/>
                <a:cs typeface="+mn-cs"/>
              </a:rPr>
              <a:t>- Rob Garmaise, VP of Customer Experience</a:t>
            </a:r>
            <a:endParaRPr kumimoji="0" lang="en-US" sz="1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1" name="Text Placeholder 3"/>
          <p:cNvSpPr>
            <a:spLocks noGrp="1"/>
          </p:cNvSpPr>
          <p:nvPr>
            <p:ph type="body" sz="quarter" idx="16"/>
          </p:nvPr>
        </p:nvSpPr>
        <p:spPr>
          <a:xfrm>
            <a:off x="287524" y="6093296"/>
            <a:ext cx="2375756" cy="326554"/>
          </a:xfrm>
        </p:spPr>
        <p:txBody>
          <a:bodyPr/>
          <a:lstStyle/>
          <a:p>
            <a:pPr>
              <a:buNone/>
            </a:pPr>
            <a:r>
              <a:rPr lang="en-CA" b="1" dirty="0" smtClean="0"/>
              <a:t>Toll Free: </a:t>
            </a:r>
            <a:r>
              <a:rPr lang="en-CA" dirty="0" smtClean="0"/>
              <a:t>1-877-281-0480</a:t>
            </a:r>
            <a:endParaRPr lang="en-CA" dirty="0"/>
          </a:p>
        </p:txBody>
      </p:sp>
      <p:pic>
        <p:nvPicPr>
          <p:cNvPr id="12" name="Picture 9">
            <a:hlinkClick r:id="rId5"/>
          </p:cNvPr>
          <p:cNvPicPr>
            <a:picLocks noChangeAspect="1" noChangeArrowheads="1"/>
          </p:cNvPicPr>
          <p:nvPr/>
        </p:nvPicPr>
        <p:blipFill>
          <a:blip r:embed="rId7"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p:cNvSpPr>
            <a:spLocks noGrp="1"/>
          </p:cNvSpPr>
          <p:nvPr>
            <p:ph type="body" sz="quarter" idx="19"/>
          </p:nvPr>
        </p:nvSpPr>
        <p:spPr/>
        <p:txBody>
          <a:bodyPr/>
          <a:lstStyle/>
          <a:p>
            <a:r>
              <a:rPr lang="en-CA" dirty="0" smtClean="0"/>
              <a:t>Though telework is on the rise, benefits remain unharnessed for some due to unclear policies, low IT support, and management misgivings.</a:t>
            </a:r>
            <a:endParaRPr lang="en-CA" dirty="0"/>
          </a:p>
        </p:txBody>
      </p:sp>
      <p:sp>
        <p:nvSpPr>
          <p:cNvPr id="7" name="Title 6"/>
          <p:cNvSpPr>
            <a:spLocks noGrp="1"/>
          </p:cNvSpPr>
          <p:nvPr>
            <p:ph type="title"/>
          </p:nvPr>
        </p:nvSpPr>
        <p:spPr/>
        <p:txBody>
          <a:bodyPr/>
          <a:lstStyle/>
          <a:p>
            <a:r>
              <a:rPr lang="en-CA" dirty="0" smtClean="0"/>
              <a:t>Introduction</a:t>
            </a:r>
            <a:endParaRPr lang="en-CA" dirty="0"/>
          </a:p>
        </p:txBody>
      </p:sp>
      <p:sp>
        <p:nvSpPr>
          <p:cNvPr id="19" name="TextBox 18"/>
          <p:cNvSpPr txBox="1"/>
          <p:nvPr/>
        </p:nvSpPr>
        <p:spPr>
          <a:xfrm>
            <a:off x="397753" y="2312876"/>
            <a:ext cx="3134566" cy="307777"/>
          </a:xfrm>
          <a:prstGeom prst="rect">
            <a:avLst/>
          </a:prstGeom>
          <a:noFill/>
        </p:spPr>
        <p:txBody>
          <a:bodyPr wrap="square" rtlCol="0">
            <a:spAutoFit/>
          </a:bodyPr>
          <a:lstStyle/>
          <a:p>
            <a:pPr algn="l"/>
            <a:r>
              <a:rPr lang="en-CA" sz="1400" b="1" dirty="0" smtClean="0"/>
              <a:t>This Research Is Designed</a:t>
            </a:r>
            <a:r>
              <a:rPr lang="en-CA" sz="1400" b="1" baseline="0" dirty="0" smtClean="0"/>
              <a:t> For:</a:t>
            </a:r>
            <a:endParaRPr lang="en-CA" sz="1400" b="1" dirty="0"/>
          </a:p>
        </p:txBody>
      </p:sp>
      <p:sp>
        <p:nvSpPr>
          <p:cNvPr id="20" name="TextBox 19"/>
          <p:cNvSpPr txBox="1"/>
          <p:nvPr/>
        </p:nvSpPr>
        <p:spPr>
          <a:xfrm>
            <a:off x="4860032" y="2312876"/>
            <a:ext cx="2808312" cy="307777"/>
          </a:xfrm>
          <a:prstGeom prst="rect">
            <a:avLst/>
          </a:prstGeom>
          <a:noFill/>
        </p:spPr>
        <p:txBody>
          <a:bodyPr wrap="square" rtlCol="0">
            <a:spAutoFit/>
          </a:bodyPr>
          <a:lstStyle/>
          <a:p>
            <a:pPr algn="l"/>
            <a:r>
              <a:rPr lang="en-CA" sz="1400" b="1" dirty="0" smtClean="0"/>
              <a:t>This Research</a:t>
            </a:r>
            <a:r>
              <a:rPr lang="en-CA" sz="1400" b="1" baseline="0" dirty="0" smtClean="0"/>
              <a:t> Will Help You:</a:t>
            </a:r>
            <a:endParaRPr lang="en-CA" sz="1400" b="1" dirty="0"/>
          </a:p>
        </p:txBody>
      </p:sp>
      <p:sp>
        <p:nvSpPr>
          <p:cNvPr id="25" name="Text Placeholder 9"/>
          <p:cNvSpPr>
            <a:spLocks noGrp="1"/>
          </p:cNvSpPr>
          <p:nvPr>
            <p:ph type="body" sz="quarter" idx="16"/>
          </p:nvPr>
        </p:nvSpPr>
        <p:spPr>
          <a:xfrm>
            <a:off x="395536" y="2636912"/>
            <a:ext cx="4034665" cy="2376264"/>
          </a:xfrm>
        </p:spPr>
        <p:txBody>
          <a:bodyPr/>
          <a:lstStyle/>
          <a:p>
            <a:pPr lvl="0"/>
            <a:r>
              <a:rPr lang="en-US" sz="1200" dirty="0" smtClean="0"/>
              <a:t>HR practitioners (policy owners).</a:t>
            </a:r>
          </a:p>
          <a:p>
            <a:pPr lvl="0"/>
            <a:r>
              <a:rPr lang="en-US" sz="1200" dirty="0" smtClean="0"/>
              <a:t>Line managers and senior managers (decision makers).</a:t>
            </a:r>
          </a:p>
          <a:p>
            <a:pPr lvl="0"/>
            <a:r>
              <a:rPr lang="en-US" sz="1200" dirty="0" smtClean="0"/>
              <a:t>Companies that have:</a:t>
            </a:r>
          </a:p>
          <a:p>
            <a:pPr lvl="1"/>
            <a:r>
              <a:rPr lang="en-US" sz="1200" dirty="0" smtClean="0"/>
              <a:t>Significant staffing contingents who are knowledge workers.</a:t>
            </a:r>
          </a:p>
          <a:p>
            <a:pPr lvl="1"/>
            <a:r>
              <a:rPr lang="en-US" sz="1200" dirty="0" smtClean="0"/>
              <a:t>Distributed workforces.</a:t>
            </a:r>
          </a:p>
          <a:p>
            <a:pPr lvl="0"/>
            <a:r>
              <a:rPr lang="en-US" sz="1200" dirty="0" smtClean="0"/>
              <a:t>Companies looking for: </a:t>
            </a:r>
          </a:p>
          <a:p>
            <a:pPr lvl="1"/>
            <a:r>
              <a:rPr lang="en-US" sz="1200" dirty="0" smtClean="0"/>
              <a:t>Ways to augment their employer brand to aid recruitment efforts.</a:t>
            </a:r>
          </a:p>
          <a:p>
            <a:pPr lvl="1"/>
            <a:r>
              <a:rPr lang="en-US" sz="1200" dirty="0" smtClean="0"/>
              <a:t>Ways to improve employee engagement generally, and work-life balance specifically.</a:t>
            </a:r>
          </a:p>
          <a:p>
            <a:pPr lvl="1"/>
            <a:r>
              <a:rPr lang="en-US" sz="1200" dirty="0" smtClean="0"/>
              <a:t>Ways to improve workforce efficiency and productivity.</a:t>
            </a:r>
          </a:p>
          <a:p>
            <a:pPr lvl="1"/>
            <a:r>
              <a:rPr lang="en-US" sz="1200" dirty="0" smtClean="0"/>
              <a:t>Ways to reduce their office and environmental footprint.</a:t>
            </a:r>
          </a:p>
          <a:p>
            <a:endParaRPr lang="en-CA" dirty="0"/>
          </a:p>
        </p:txBody>
      </p:sp>
      <p:sp>
        <p:nvSpPr>
          <p:cNvPr id="26" name="Text Placeholder 11"/>
          <p:cNvSpPr>
            <a:spLocks noGrp="1"/>
          </p:cNvSpPr>
          <p:nvPr>
            <p:ph type="body" sz="quarter" idx="23"/>
          </p:nvPr>
        </p:nvSpPr>
        <p:spPr>
          <a:xfrm>
            <a:off x="4860032" y="2636912"/>
            <a:ext cx="4017268" cy="2376264"/>
          </a:xfrm>
        </p:spPr>
        <p:txBody>
          <a:bodyPr/>
          <a:lstStyle/>
          <a:p>
            <a:r>
              <a:rPr lang="en-CA" sz="1200" dirty="0" smtClean="0"/>
              <a:t>Learn the benefits of teleworking options for your organization.</a:t>
            </a:r>
          </a:p>
          <a:p>
            <a:r>
              <a:rPr lang="en-CA" sz="1200" dirty="0" smtClean="0"/>
              <a:t>Diagnose which departments, job roles and employees are good candidates for telework opportunities.</a:t>
            </a:r>
          </a:p>
          <a:p>
            <a:r>
              <a:rPr lang="en-CA" sz="1200" dirty="0" smtClean="0"/>
              <a:t>Develop a policy-driven telework program to ensure telework practices are optimized for productivity and employee engagement.</a:t>
            </a:r>
          </a:p>
          <a:p>
            <a:r>
              <a:rPr lang="en-CA" sz="1200" dirty="0" smtClean="0"/>
              <a:t>Troubleshoot potential telework challenges to gain maximum benefits from a telework program.</a:t>
            </a:r>
            <a:endParaRPr lang="en-CA" sz="1200" dirty="0"/>
          </a:p>
        </p:txBody>
      </p:sp>
      <p:pic>
        <p:nvPicPr>
          <p:cNvPr id="8" name="Picture 9">
            <a:hlinkClick r:id="rId3"/>
          </p:cNvPr>
          <p:cNvPicPr>
            <a:picLocks noChangeAspect="1" noChangeArrowheads="1"/>
          </p:cNvPicPr>
          <p:nvPr/>
        </p:nvPicPr>
        <p:blipFill>
          <a:blip r:embed="rId4"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Executive Summary</a:t>
            </a:r>
            <a:endParaRPr lang="en-CA" dirty="0"/>
          </a:p>
        </p:txBody>
      </p:sp>
      <p:sp>
        <p:nvSpPr>
          <p:cNvPr id="3" name="Text Placeholder 2"/>
          <p:cNvSpPr>
            <a:spLocks noGrp="1"/>
          </p:cNvSpPr>
          <p:nvPr>
            <p:ph type="body" sz="quarter" idx="16"/>
          </p:nvPr>
        </p:nvSpPr>
        <p:spPr>
          <a:xfrm>
            <a:off x="249302" y="1268760"/>
            <a:ext cx="8627997" cy="4973925"/>
          </a:xfrm>
        </p:spPr>
        <p:txBody>
          <a:bodyPr/>
          <a:lstStyle/>
          <a:p>
            <a:r>
              <a:rPr lang="en-CA" dirty="0" smtClean="0"/>
              <a:t>Telework is on the rise and will grow 69% by 2016. </a:t>
            </a:r>
          </a:p>
          <a:p>
            <a:r>
              <a:rPr lang="en-CA" dirty="0" smtClean="0"/>
              <a:t>50% of employees are looking for telework options and 37% would take a pay cut for the option. Organizations must recognize this trend to decide what type of telework they will offer their employees.</a:t>
            </a:r>
          </a:p>
          <a:p>
            <a:r>
              <a:rPr lang="en-CA" dirty="0" smtClean="0"/>
              <a:t>With a well articulated telework program, many organizations will reap benefits including increased employee engagement, increased productivity, and a decreased environmental footprint.</a:t>
            </a:r>
          </a:p>
          <a:p>
            <a:r>
              <a:rPr lang="en-CA" dirty="0" smtClean="0"/>
              <a:t>McLean &amp; Company recommends organizations interested in telework:</a:t>
            </a:r>
          </a:p>
          <a:p>
            <a:pPr lvl="1"/>
            <a:r>
              <a:rPr lang="en-CA" b="1" dirty="0" smtClean="0"/>
              <a:t>Evaluate telework pre-conditions: </a:t>
            </a:r>
            <a:r>
              <a:rPr lang="en-CA" dirty="0" smtClean="0"/>
              <a:t>A results-based work environment and suitable jobs must precede implementing a teleworking program. </a:t>
            </a:r>
          </a:p>
          <a:p>
            <a:pPr lvl="1"/>
            <a:r>
              <a:rPr lang="en-CA" b="1" dirty="0" smtClean="0"/>
              <a:t>Establish a telework program: </a:t>
            </a:r>
            <a:r>
              <a:rPr lang="en-CA" dirty="0" smtClean="0"/>
              <a:t>Without formal telework programs and policies, organizations risk organizational resources, employee disengagement, and lost productivity. It is key to implement a clear, comprehensive policy around </a:t>
            </a:r>
            <a:r>
              <a:rPr lang="en-CA" dirty="0" err="1" smtClean="0"/>
              <a:t>telework</a:t>
            </a:r>
            <a:r>
              <a:rPr lang="en-CA" dirty="0" smtClean="0"/>
              <a:t> that also includes an employee agreement.</a:t>
            </a:r>
          </a:p>
          <a:p>
            <a:pPr lvl="1"/>
            <a:r>
              <a:rPr lang="en-CA" b="1" dirty="0" smtClean="0"/>
              <a:t>Obtain ongoing stakeholder support: </a:t>
            </a:r>
            <a:r>
              <a:rPr lang="en-CA" dirty="0" smtClean="0"/>
              <a:t>In order to gain adoption and adherence, executives must sponsor the program, IT must facilitate the program, managers must support the program, and employees must use the program effectively.</a:t>
            </a:r>
          </a:p>
          <a:p>
            <a:pPr lvl="1"/>
            <a:r>
              <a:rPr lang="en-CA" b="1" dirty="0" smtClean="0"/>
              <a:t>Put </a:t>
            </a:r>
            <a:r>
              <a:rPr lang="en-CA" b="1" dirty="0" err="1" smtClean="0"/>
              <a:t>telework</a:t>
            </a:r>
            <a:r>
              <a:rPr lang="en-CA" b="1" dirty="0" smtClean="0"/>
              <a:t> into action: </a:t>
            </a:r>
            <a:r>
              <a:rPr lang="en-CA" dirty="0" smtClean="0"/>
              <a:t>To ensure the </a:t>
            </a:r>
            <a:r>
              <a:rPr lang="en-CA" dirty="0" err="1" smtClean="0"/>
              <a:t>telework</a:t>
            </a:r>
            <a:r>
              <a:rPr lang="en-CA" dirty="0" smtClean="0"/>
              <a:t> program is sustainable, HR must provide </a:t>
            </a:r>
            <a:r>
              <a:rPr lang="en-CA" dirty="0" err="1" smtClean="0"/>
              <a:t>telework</a:t>
            </a:r>
            <a:r>
              <a:rPr lang="en-CA" dirty="0" smtClean="0"/>
              <a:t> training, communications coaching, and performance management advice.</a:t>
            </a:r>
          </a:p>
          <a:p>
            <a:r>
              <a:rPr lang="en-CA" dirty="0" smtClean="0"/>
              <a:t>Only 54% of McLean &amp; Company survey respondents had a formal telework policy. Human Resources has the responsibility to ensure that the organization, managers, and employees all understand the telework program, so as to avoid challenges later.</a:t>
            </a:r>
          </a:p>
          <a:p>
            <a:r>
              <a:rPr lang="en-CA" dirty="0" smtClean="0"/>
              <a:t>With the right elements in place, telework can be an effective tool to meet the demands of the current and future workforce, while still providing significant benefits to the employer.</a:t>
            </a:r>
          </a:p>
        </p:txBody>
      </p:sp>
      <p:pic>
        <p:nvPicPr>
          <p:cNvPr id="5" name="Picture 9">
            <a:hlinkClick r:id="rId3"/>
          </p:cNvPr>
          <p:cNvPicPr>
            <a:picLocks noChangeAspect="1" noChangeArrowheads="1"/>
          </p:cNvPicPr>
          <p:nvPr/>
        </p:nvPicPr>
        <p:blipFill>
          <a:blip r:embed="rId4"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5"/>
          </p:nvPr>
        </p:nvSpPr>
        <p:spPr/>
        <p:txBody>
          <a:bodyPr/>
          <a:lstStyle/>
          <a:p>
            <a:r>
              <a:rPr lang="en-CA" dirty="0" smtClean="0"/>
              <a:t>The Case for </a:t>
            </a:r>
            <a:r>
              <a:rPr lang="en-CA" dirty="0" err="1" smtClean="0"/>
              <a:t>Telework</a:t>
            </a:r>
            <a:r>
              <a:rPr lang="en-CA" dirty="0" smtClean="0"/>
              <a:t> Adoption</a:t>
            </a:r>
            <a:endParaRPr lang="en-CA" dirty="0"/>
          </a:p>
        </p:txBody>
      </p:sp>
      <p:sp>
        <p:nvSpPr>
          <p:cNvPr id="9" name="Text Placeholder 8"/>
          <p:cNvSpPr>
            <a:spLocks noGrp="1"/>
          </p:cNvSpPr>
          <p:nvPr>
            <p:ph type="body" sz="quarter" idx="18"/>
          </p:nvPr>
        </p:nvSpPr>
        <p:spPr>
          <a:xfrm>
            <a:off x="6336196" y="4298777"/>
            <a:ext cx="2528706" cy="1938535"/>
          </a:xfrm>
        </p:spPr>
        <p:txBody>
          <a:bodyPr/>
          <a:lstStyle/>
          <a:p>
            <a:r>
              <a:rPr lang="en-CA" sz="1000" b="1" dirty="0" smtClean="0"/>
              <a:t>The Case for Telework Adoption</a:t>
            </a:r>
          </a:p>
          <a:p>
            <a:r>
              <a:rPr lang="en-CA" sz="1000" dirty="0" smtClean="0"/>
              <a:t>Evaluate Telework Pre-conditions</a:t>
            </a:r>
          </a:p>
          <a:p>
            <a:r>
              <a:rPr lang="en-CA" sz="1000" dirty="0" smtClean="0"/>
              <a:t>Define the Telework Program</a:t>
            </a:r>
          </a:p>
          <a:p>
            <a:r>
              <a:rPr lang="en-CA" sz="1000" dirty="0" smtClean="0"/>
              <a:t>Obtain Ongoing Support from Stakeholders</a:t>
            </a:r>
          </a:p>
          <a:p>
            <a:r>
              <a:rPr lang="en-CA" sz="1000" dirty="0" smtClean="0"/>
              <a:t>Put Telework into Action</a:t>
            </a:r>
            <a:endParaRPr lang="en-CA" sz="1000" dirty="0"/>
          </a:p>
        </p:txBody>
      </p:sp>
      <p:sp>
        <p:nvSpPr>
          <p:cNvPr id="10" name="Text Placeholder 9"/>
          <p:cNvSpPr>
            <a:spLocks noGrp="1"/>
          </p:cNvSpPr>
          <p:nvPr>
            <p:ph type="body" sz="quarter" idx="21"/>
          </p:nvPr>
        </p:nvSpPr>
        <p:spPr/>
        <p:txBody>
          <a:bodyPr/>
          <a:lstStyle/>
          <a:p>
            <a:r>
              <a:rPr lang="en-CA" sz="1200" dirty="0" smtClean="0"/>
              <a:t>Understand what’s driving the growing rate of telework adoption.</a:t>
            </a:r>
          </a:p>
          <a:p>
            <a:r>
              <a:rPr lang="en-CA" sz="1200" dirty="0" smtClean="0"/>
              <a:t>Find out how your organization can benefit from telework adoption.</a:t>
            </a:r>
          </a:p>
          <a:p>
            <a:r>
              <a:rPr lang="en-CA" sz="1200" dirty="0" smtClean="0"/>
              <a:t>Learn how telework can improve employee engagement.</a:t>
            </a:r>
          </a:p>
          <a:p>
            <a:r>
              <a:rPr lang="en-CA" sz="1200" dirty="0" smtClean="0"/>
              <a:t>Weigh the risks associated with unregulated telework in your organization.</a:t>
            </a:r>
          </a:p>
        </p:txBody>
      </p:sp>
      <p:pic>
        <p:nvPicPr>
          <p:cNvPr id="12" name="Picture 5"/>
          <p:cNvPicPr>
            <a:picLocks noChangeAspect="1" noChangeArrowheads="1"/>
          </p:cNvPicPr>
          <p:nvPr/>
        </p:nvPicPr>
        <p:blipFill>
          <a:blip r:embed="rId3" cstate="print"/>
          <a:srcRect/>
          <a:stretch>
            <a:fillRect/>
          </a:stretch>
        </p:blipFill>
        <p:spPr bwMode="auto">
          <a:xfrm>
            <a:off x="-508" y="1001955"/>
            <a:ext cx="8865410" cy="1774893"/>
          </a:xfrm>
          <a:prstGeom prst="rect">
            <a:avLst/>
          </a:prstGeom>
          <a:noFill/>
          <a:ln w="19050" cap="flat" cmpd="sng" algn="ctr">
            <a:noFill/>
            <a:prstDash val="solid"/>
            <a:miter lim="800000"/>
            <a:headEnd type="none" w="med" len="med"/>
            <a:tailEnd type="none" w="med" len="med"/>
          </a:ln>
        </p:spPr>
      </p:pic>
      <p:sp>
        <p:nvSpPr>
          <p:cNvPr id="13" name="Chevron 12"/>
          <p:cNvSpPr/>
          <p:nvPr/>
        </p:nvSpPr>
        <p:spPr>
          <a:xfrm>
            <a:off x="6214437" y="4357056"/>
            <a:ext cx="121759" cy="152064"/>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4" name="Chevron 13"/>
          <p:cNvSpPr/>
          <p:nvPr/>
        </p:nvSpPr>
        <p:spPr>
          <a:xfrm>
            <a:off x="431540" y="3141978"/>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pic>
        <p:nvPicPr>
          <p:cNvPr id="15" name="Picture 9">
            <a:hlinkClick r:id="rId4"/>
          </p:cNvPr>
          <p:cNvPicPr>
            <a:picLocks noChangeAspect="1" noChangeArrowheads="1"/>
          </p:cNvPicPr>
          <p:nvPr/>
        </p:nvPicPr>
        <p:blipFill>
          <a:blip r:embed="rId5"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9"/>
          </p:nvPr>
        </p:nvSpPr>
        <p:spPr>
          <a:xfrm>
            <a:off x="863588" y="1835671"/>
            <a:ext cx="7401644" cy="3681561"/>
          </a:xfrm>
        </p:spPr>
        <p:txBody>
          <a:bodyPr/>
          <a:lstStyle/>
          <a:p>
            <a:pPr algn="ctr">
              <a:spcBef>
                <a:spcPts val="600"/>
              </a:spcBef>
            </a:pPr>
            <a:r>
              <a:rPr lang="en-US" b="0" i="1" dirty="0" smtClean="0">
                <a:latin typeface="+mj-lt"/>
              </a:rPr>
              <a:t>Telework is none of the above – right, reward, or benefit. </a:t>
            </a:r>
          </a:p>
          <a:p>
            <a:pPr algn="ctr">
              <a:spcBef>
                <a:spcPts val="600"/>
              </a:spcBef>
            </a:pPr>
            <a:r>
              <a:rPr lang="en-US" b="0" i="1" dirty="0" smtClean="0">
                <a:latin typeface="+mj-lt"/>
              </a:rPr>
              <a:t>Rather, it is a business power tool, which, if skillfully applied by properly trained experts within a culture of trust, has been associated with impressive </a:t>
            </a:r>
            <a:r>
              <a:rPr lang="en-US" i="1" dirty="0" smtClean="0">
                <a:latin typeface="+mj-lt"/>
              </a:rPr>
              <a:t>increases in employee engagement, productivity, and profitability. </a:t>
            </a:r>
          </a:p>
          <a:p>
            <a:pPr algn="ctr">
              <a:spcBef>
                <a:spcPts val="600"/>
              </a:spcBef>
            </a:pPr>
            <a:r>
              <a:rPr lang="en-US" b="0" i="1" dirty="0" smtClean="0">
                <a:latin typeface="+mj-lt"/>
              </a:rPr>
              <a:t>It’s green, it’s inexpensive, and it’s good for you, your business, and your community, so get with the program.</a:t>
            </a:r>
          </a:p>
          <a:p>
            <a:pPr algn="ctr">
              <a:spcBef>
                <a:spcPts val="600"/>
              </a:spcBef>
            </a:pPr>
            <a:endParaRPr lang="en-US" b="0" i="1" dirty="0" smtClean="0">
              <a:latin typeface="+mj-lt"/>
            </a:endParaRPr>
          </a:p>
          <a:p>
            <a:pPr algn="ctr">
              <a:spcBef>
                <a:spcPts val="600"/>
              </a:spcBef>
            </a:pPr>
            <a:r>
              <a:rPr lang="en-US" b="0" dirty="0" smtClean="0"/>
              <a:t>- Kathie Lingle, Executive Director of WorldatWork’s Alliance for</a:t>
            </a:r>
            <a:br>
              <a:rPr lang="en-US" b="0" dirty="0" smtClean="0"/>
            </a:br>
            <a:r>
              <a:rPr lang="en-US" b="0" dirty="0" smtClean="0"/>
              <a:t>  Work-Life Progress </a:t>
            </a:r>
            <a:r>
              <a:rPr lang="en-US" sz="1000" b="0" dirty="0" smtClean="0"/>
              <a:t/>
            </a:r>
            <a:br>
              <a:rPr lang="en-US" sz="1000" b="0" dirty="0" smtClean="0"/>
            </a:br>
            <a:r>
              <a:rPr lang="en-US" sz="1000" b="0" dirty="0" smtClean="0"/>
              <a:t>Source: Business Wire</a:t>
            </a:r>
          </a:p>
          <a:p>
            <a:pPr algn="ctr">
              <a:spcBef>
                <a:spcPts val="600"/>
              </a:spcBef>
            </a:pPr>
            <a:endParaRPr lang="en-US" b="0" i="1" dirty="0">
              <a:latin typeface="+mj-lt"/>
            </a:endParaRPr>
          </a:p>
        </p:txBody>
      </p:sp>
      <p:sp>
        <p:nvSpPr>
          <p:cNvPr id="3" name="Title 2"/>
          <p:cNvSpPr>
            <a:spLocks noGrp="1"/>
          </p:cNvSpPr>
          <p:nvPr>
            <p:ph type="title"/>
          </p:nvPr>
        </p:nvSpPr>
        <p:spPr/>
        <p:txBody>
          <a:bodyPr/>
          <a:lstStyle/>
          <a:p>
            <a:r>
              <a:rPr lang="en-US" dirty="0" smtClean="0"/>
              <a:t>If you haven’t already, recognize telework as a tool to drive business benefits, instead of as an administrative burden</a:t>
            </a:r>
            <a:endParaRPr lang="en-US" dirty="0"/>
          </a:p>
        </p:txBody>
      </p:sp>
      <p:pic>
        <p:nvPicPr>
          <p:cNvPr id="5" name="Picture 4" descr="quote2.wmf"/>
          <p:cNvPicPr>
            <a:picLocks noChangeAspect="1"/>
          </p:cNvPicPr>
          <p:nvPr/>
        </p:nvPicPr>
        <p:blipFill>
          <a:blip r:embed="rId3" cstate="print"/>
          <a:stretch>
            <a:fillRect/>
          </a:stretch>
        </p:blipFill>
        <p:spPr>
          <a:xfrm>
            <a:off x="7079615" y="3728559"/>
            <a:ext cx="336701" cy="240501"/>
          </a:xfrm>
          <a:prstGeom prst="rect">
            <a:avLst/>
          </a:prstGeom>
        </p:spPr>
      </p:pic>
      <p:pic>
        <p:nvPicPr>
          <p:cNvPr id="6" name="Picture 5" descr="quote1.wmf"/>
          <p:cNvPicPr>
            <a:picLocks noChangeAspect="1"/>
          </p:cNvPicPr>
          <p:nvPr/>
        </p:nvPicPr>
        <p:blipFill>
          <a:blip r:embed="rId4" cstate="print"/>
          <a:stretch>
            <a:fillRect/>
          </a:stretch>
        </p:blipFill>
        <p:spPr>
          <a:xfrm>
            <a:off x="1223628" y="1835671"/>
            <a:ext cx="336701" cy="240501"/>
          </a:xfrm>
          <a:prstGeom prst="rect">
            <a:avLst/>
          </a:prstGeom>
        </p:spPr>
      </p:pic>
      <p:pic>
        <p:nvPicPr>
          <p:cNvPr id="8" name="Picture 9">
            <a:hlinkClick r:id="rId5"/>
          </p:cNvPr>
          <p:cNvPicPr>
            <a:picLocks noChangeAspect="1" noChangeArrowheads="1"/>
          </p:cNvPicPr>
          <p:nvPr/>
        </p:nvPicPr>
        <p:blipFill>
          <a:blip r:embed="rId6"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Today’s top talent is not only looking for teleworking opportunities, they are expecting it</a:t>
            </a:r>
            <a:endParaRPr lang="en-US" dirty="0"/>
          </a:p>
        </p:txBody>
      </p:sp>
      <p:grpSp>
        <p:nvGrpSpPr>
          <p:cNvPr id="2" name="Group 4"/>
          <p:cNvGrpSpPr/>
          <p:nvPr/>
        </p:nvGrpSpPr>
        <p:grpSpPr>
          <a:xfrm>
            <a:off x="328291" y="5445224"/>
            <a:ext cx="8491536" cy="848310"/>
            <a:chOff x="328291" y="3588802"/>
            <a:chExt cx="8491536" cy="848310"/>
          </a:xfrm>
        </p:grpSpPr>
        <p:sp>
          <p:nvSpPr>
            <p:cNvPr id="6" name="Rounded Rectangle 5"/>
            <p:cNvSpPr/>
            <p:nvPr/>
          </p:nvSpPr>
          <p:spPr>
            <a:xfrm>
              <a:off x="328291" y="3588802"/>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400" dirty="0" smtClean="0">
                  <a:solidFill>
                    <a:schemeClr val="tx1"/>
                  </a:solidFill>
                </a:rPr>
                <a:t>	   </a:t>
              </a:r>
              <a:r>
                <a:rPr lang="en-US" sz="1200" dirty="0" smtClean="0">
                  <a:solidFill>
                    <a:schemeClr val="tx1"/>
                  </a:solidFill>
                </a:rPr>
                <a:t>To remain competitive as an employer, organizations must begin seriously considering telework trends.</a:t>
              </a:r>
              <a:endParaRPr lang="en-US" sz="1400" dirty="0">
                <a:solidFill>
                  <a:schemeClr val="tx1"/>
                </a:solidFill>
              </a:endParaRPr>
            </a:p>
          </p:txBody>
        </p:sp>
        <p:pic>
          <p:nvPicPr>
            <p:cNvPr id="7" name="Picture 6" descr="info-tech-insight.png"/>
            <p:cNvPicPr>
              <a:picLocks noChangeAspect="1"/>
            </p:cNvPicPr>
            <p:nvPr/>
          </p:nvPicPr>
          <p:blipFill>
            <a:blip r:embed="rId3" cstate="print"/>
            <a:stretch>
              <a:fillRect/>
            </a:stretch>
          </p:blipFill>
          <p:spPr>
            <a:xfrm>
              <a:off x="328614" y="3588802"/>
              <a:ext cx="1015113" cy="848310"/>
            </a:xfrm>
            <a:prstGeom prst="rect">
              <a:avLst/>
            </a:prstGeom>
          </p:spPr>
        </p:pic>
      </p:grpSp>
      <p:graphicFrame>
        <p:nvGraphicFramePr>
          <p:cNvPr id="10" name="Chart 9"/>
          <p:cNvGraphicFramePr/>
          <p:nvPr/>
        </p:nvGraphicFramePr>
        <p:xfrm>
          <a:off x="5328084" y="2210959"/>
          <a:ext cx="3312368" cy="2876255"/>
        </p:xfrm>
        <a:graphic>
          <a:graphicData uri="http://schemas.openxmlformats.org/drawingml/2006/chart">
            <c:chart xmlns:c="http://schemas.openxmlformats.org/drawingml/2006/chart" xmlns:r="http://schemas.openxmlformats.org/officeDocument/2006/relationships" r:id="rId4"/>
          </a:graphicData>
        </a:graphic>
      </p:graphicFrame>
      <p:sp>
        <p:nvSpPr>
          <p:cNvPr id="11" name="Rectangle 10"/>
          <p:cNvSpPr/>
          <p:nvPr/>
        </p:nvSpPr>
        <p:spPr>
          <a:xfrm>
            <a:off x="4175956" y="4109010"/>
            <a:ext cx="959989" cy="553998"/>
          </a:xfrm>
          <a:prstGeom prst="rect">
            <a:avLst/>
          </a:prstGeom>
        </p:spPr>
        <p:txBody>
          <a:bodyPr wrap="square">
            <a:spAutoFit/>
          </a:bodyPr>
          <a:lstStyle/>
          <a:p>
            <a:pPr algn="l"/>
            <a:r>
              <a:rPr lang="en-US" sz="1000" dirty="0" smtClean="0"/>
              <a:t>Not interested in telework</a:t>
            </a:r>
            <a:endParaRPr lang="en-US" sz="1000" dirty="0"/>
          </a:p>
        </p:txBody>
      </p:sp>
      <p:sp>
        <p:nvSpPr>
          <p:cNvPr id="12" name="Rectangle 11"/>
          <p:cNvSpPr/>
          <p:nvPr/>
        </p:nvSpPr>
        <p:spPr>
          <a:xfrm>
            <a:off x="4169340" y="3284984"/>
            <a:ext cx="1350883" cy="707886"/>
          </a:xfrm>
          <a:prstGeom prst="rect">
            <a:avLst/>
          </a:prstGeom>
        </p:spPr>
        <p:txBody>
          <a:bodyPr wrap="square">
            <a:spAutoFit/>
          </a:bodyPr>
          <a:lstStyle/>
          <a:p>
            <a:pPr algn="l"/>
            <a:r>
              <a:rPr lang="en-US" sz="1000" dirty="0" smtClean="0"/>
              <a:t>Would take a small pay cut (to work from home 2 days a week)</a:t>
            </a:r>
            <a:endParaRPr lang="en-US" sz="1000" dirty="0"/>
          </a:p>
        </p:txBody>
      </p:sp>
      <p:sp>
        <p:nvSpPr>
          <p:cNvPr id="13" name="Rectangle 12"/>
          <p:cNvSpPr/>
          <p:nvPr/>
        </p:nvSpPr>
        <p:spPr>
          <a:xfrm>
            <a:off x="4175956" y="2510896"/>
            <a:ext cx="1320029" cy="553998"/>
          </a:xfrm>
          <a:prstGeom prst="rect">
            <a:avLst/>
          </a:prstGeom>
        </p:spPr>
        <p:txBody>
          <a:bodyPr wrap="square">
            <a:spAutoFit/>
          </a:bodyPr>
          <a:lstStyle/>
          <a:p>
            <a:pPr algn="l"/>
            <a:r>
              <a:rPr lang="en-US" sz="1000" dirty="0" smtClean="0"/>
              <a:t>Interested or very interested in telework</a:t>
            </a:r>
            <a:endParaRPr lang="en-US" sz="1000" dirty="0"/>
          </a:p>
        </p:txBody>
      </p:sp>
      <p:sp>
        <p:nvSpPr>
          <p:cNvPr id="17" name="Rectangle 16"/>
          <p:cNvSpPr/>
          <p:nvPr/>
        </p:nvSpPr>
        <p:spPr>
          <a:xfrm>
            <a:off x="611560" y="2132856"/>
            <a:ext cx="2849978" cy="954107"/>
          </a:xfrm>
          <a:prstGeom prst="rect">
            <a:avLst/>
          </a:prstGeom>
        </p:spPr>
        <p:txBody>
          <a:bodyPr wrap="square">
            <a:spAutoFit/>
          </a:bodyPr>
          <a:lstStyle/>
          <a:p>
            <a:pPr marL="0" lvl="1" algn="l">
              <a:spcBef>
                <a:spcPts val="600"/>
              </a:spcBef>
            </a:pPr>
            <a:r>
              <a:rPr lang="en-US" sz="1400" b="1" dirty="0" smtClean="0"/>
              <a:t>Past:</a:t>
            </a:r>
            <a:r>
              <a:rPr lang="en-US" sz="1400" dirty="0" smtClean="0"/>
              <a:t> Teleworking on a regular basis (one to two days per week) grew by </a:t>
            </a:r>
            <a:r>
              <a:rPr lang="en-US" sz="1400" b="1" dirty="0" smtClean="0"/>
              <a:t>61% </a:t>
            </a:r>
            <a:r>
              <a:rPr lang="en-US" sz="1400" dirty="0" smtClean="0"/>
              <a:t>between 2005 and 2009.</a:t>
            </a:r>
          </a:p>
        </p:txBody>
      </p:sp>
      <p:sp>
        <p:nvSpPr>
          <p:cNvPr id="18" name="Rectangle 17"/>
          <p:cNvSpPr/>
          <p:nvPr/>
        </p:nvSpPr>
        <p:spPr>
          <a:xfrm>
            <a:off x="610765" y="3086961"/>
            <a:ext cx="2881115" cy="954107"/>
          </a:xfrm>
          <a:prstGeom prst="rect">
            <a:avLst/>
          </a:prstGeom>
        </p:spPr>
        <p:txBody>
          <a:bodyPr wrap="square">
            <a:spAutoFit/>
          </a:bodyPr>
          <a:lstStyle/>
          <a:p>
            <a:pPr marL="0" lvl="1" algn="l">
              <a:spcBef>
                <a:spcPts val="600"/>
              </a:spcBef>
            </a:pPr>
            <a:r>
              <a:rPr lang="en-US" sz="1400" b="1" dirty="0" smtClean="0"/>
              <a:t>Present: 45% </a:t>
            </a:r>
            <a:r>
              <a:rPr lang="en-US" sz="1400" dirty="0" smtClean="0"/>
              <a:t>of the US workforce holds a job that is compatible with </a:t>
            </a:r>
            <a:r>
              <a:rPr lang="en-US" sz="1400" i="1" dirty="0" smtClean="0"/>
              <a:t>at least </a:t>
            </a:r>
            <a:r>
              <a:rPr lang="en-US" sz="1400" dirty="0" smtClean="0"/>
              <a:t>part-time telework.</a:t>
            </a:r>
          </a:p>
        </p:txBody>
      </p:sp>
      <p:sp>
        <p:nvSpPr>
          <p:cNvPr id="19" name="Rectangle 18"/>
          <p:cNvSpPr/>
          <p:nvPr/>
        </p:nvSpPr>
        <p:spPr>
          <a:xfrm>
            <a:off x="610766" y="4059069"/>
            <a:ext cx="2881114" cy="954107"/>
          </a:xfrm>
          <a:prstGeom prst="rect">
            <a:avLst/>
          </a:prstGeom>
        </p:spPr>
        <p:txBody>
          <a:bodyPr wrap="square">
            <a:spAutoFit/>
          </a:bodyPr>
          <a:lstStyle/>
          <a:p>
            <a:pPr marL="0" lvl="1" algn="l">
              <a:spcBef>
                <a:spcPts val="600"/>
              </a:spcBef>
            </a:pPr>
            <a:r>
              <a:rPr lang="en-US" sz="1400" b="1" dirty="0" smtClean="0"/>
              <a:t>Future: </a:t>
            </a:r>
            <a:r>
              <a:rPr lang="en-US" sz="1400" dirty="0" smtClean="0"/>
              <a:t>Based on current trends (with no growth acceleration), the number of regular teleworkers will increase </a:t>
            </a:r>
            <a:r>
              <a:rPr lang="en-US" sz="1400" b="1" dirty="0" smtClean="0"/>
              <a:t>69% </a:t>
            </a:r>
            <a:r>
              <a:rPr lang="en-US" sz="1400" dirty="0" smtClean="0"/>
              <a:t>by 2016.</a:t>
            </a:r>
          </a:p>
        </p:txBody>
      </p:sp>
      <p:sp>
        <p:nvSpPr>
          <p:cNvPr id="22" name="TextBox 21"/>
          <p:cNvSpPr txBox="1"/>
          <p:nvPr/>
        </p:nvSpPr>
        <p:spPr>
          <a:xfrm>
            <a:off x="4572646" y="1681644"/>
            <a:ext cx="4283830" cy="461665"/>
          </a:xfrm>
          <a:prstGeom prst="rect">
            <a:avLst/>
          </a:prstGeom>
          <a:noFill/>
        </p:spPr>
        <p:txBody>
          <a:bodyPr wrap="square" rtlCol="0">
            <a:spAutoFit/>
          </a:bodyPr>
          <a:lstStyle/>
          <a:p>
            <a:r>
              <a:rPr lang="en-US" sz="1200" dirty="0" smtClean="0"/>
              <a:t>Today’s employees are so eager for telework opportunities, they’re willing to be paid less to do it.</a:t>
            </a:r>
            <a:endParaRPr lang="en-US" sz="1200" dirty="0"/>
          </a:p>
        </p:txBody>
      </p:sp>
      <p:sp>
        <p:nvSpPr>
          <p:cNvPr id="23" name="TextBox 22"/>
          <p:cNvSpPr txBox="1"/>
          <p:nvPr/>
        </p:nvSpPr>
        <p:spPr>
          <a:xfrm>
            <a:off x="5580112" y="5054987"/>
            <a:ext cx="2808312" cy="246221"/>
          </a:xfrm>
          <a:prstGeom prst="rect">
            <a:avLst/>
          </a:prstGeom>
          <a:noFill/>
        </p:spPr>
        <p:txBody>
          <a:bodyPr wrap="square" rtlCol="0">
            <a:spAutoFit/>
          </a:bodyPr>
          <a:lstStyle/>
          <a:p>
            <a:r>
              <a:rPr lang="en-US" sz="1000" dirty="0" smtClean="0"/>
              <a:t>Source: Telework Research Network, 2011</a:t>
            </a:r>
            <a:endParaRPr lang="en-US" sz="1000" dirty="0"/>
          </a:p>
        </p:txBody>
      </p:sp>
      <p:sp>
        <p:nvSpPr>
          <p:cNvPr id="24" name="TextBox 23"/>
          <p:cNvSpPr txBox="1"/>
          <p:nvPr/>
        </p:nvSpPr>
        <p:spPr>
          <a:xfrm>
            <a:off x="611560" y="5029435"/>
            <a:ext cx="2273914" cy="246221"/>
          </a:xfrm>
          <a:prstGeom prst="rect">
            <a:avLst/>
          </a:prstGeom>
          <a:noFill/>
        </p:spPr>
        <p:txBody>
          <a:bodyPr wrap="square" rtlCol="0">
            <a:spAutoFit/>
          </a:bodyPr>
          <a:lstStyle/>
          <a:p>
            <a:pPr algn="l"/>
            <a:r>
              <a:rPr lang="en-US" sz="1000" dirty="0" smtClean="0"/>
              <a:t>Source: Telework Research Network </a:t>
            </a:r>
            <a:endParaRPr lang="en-US" sz="1000" dirty="0"/>
          </a:p>
        </p:txBody>
      </p:sp>
      <p:sp>
        <p:nvSpPr>
          <p:cNvPr id="21" name="Text Placeholder 14"/>
          <p:cNvSpPr>
            <a:spLocks noGrp="1"/>
          </p:cNvSpPr>
          <p:nvPr>
            <p:ph type="body" sz="quarter" idx="16"/>
          </p:nvPr>
        </p:nvSpPr>
        <p:spPr>
          <a:xfrm>
            <a:off x="431540" y="1419472"/>
            <a:ext cx="3926653" cy="569368"/>
          </a:xfrm>
          <a:prstGeom prst="roundRect">
            <a:avLst/>
          </a:prstGeom>
          <a:noFill/>
          <a:ln w="25400">
            <a:solidFill>
              <a:srgbClr val="D17D08"/>
            </a:solidFill>
          </a:ln>
        </p:spPr>
        <p:txBody>
          <a:bodyPr/>
          <a:lstStyle/>
          <a:p>
            <a:pPr marL="0" indent="0" algn="ctr">
              <a:spcBef>
                <a:spcPts val="600"/>
              </a:spcBef>
              <a:buNone/>
            </a:pPr>
            <a:r>
              <a:rPr lang="en-US" sz="1400" b="1" dirty="0" smtClean="0"/>
              <a:t>Telework:</a:t>
            </a:r>
            <a:r>
              <a:rPr lang="en-US" sz="1400" dirty="0" smtClean="0"/>
              <a:t> Performing work at home or another remote location.</a:t>
            </a:r>
          </a:p>
        </p:txBody>
      </p:sp>
      <p:sp>
        <p:nvSpPr>
          <p:cNvPr id="25" name="Down Arrow 24"/>
          <p:cNvSpPr/>
          <p:nvPr/>
        </p:nvSpPr>
        <p:spPr>
          <a:xfrm>
            <a:off x="402839" y="2149990"/>
            <a:ext cx="208721" cy="2971198"/>
          </a:xfrm>
          <a:prstGeom prst="down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6" name="Picture 9">
            <a:hlinkClick r:id="rId5"/>
          </p:cNvPr>
          <p:cNvPicPr>
            <a:picLocks noChangeAspect="1" noChangeArrowheads="1"/>
          </p:cNvPicPr>
          <p:nvPr/>
        </p:nvPicPr>
        <p:blipFill>
          <a:blip r:embed="rId6"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Telework contributes to the resolution of a range of business issues, which means its adoption is only going to accelerate</a:t>
            </a:r>
            <a:endParaRPr lang="en-US" dirty="0"/>
          </a:p>
        </p:txBody>
      </p:sp>
      <p:sp>
        <p:nvSpPr>
          <p:cNvPr id="5" name="Text Placeholder 3"/>
          <p:cNvSpPr txBox="1">
            <a:spLocks/>
          </p:cNvSpPr>
          <p:nvPr/>
        </p:nvSpPr>
        <p:spPr bwMode="auto">
          <a:xfrm>
            <a:off x="4968552" y="4590420"/>
            <a:ext cx="3744416" cy="674784"/>
          </a:xfrm>
          <a:prstGeom prst="rect">
            <a:avLst/>
          </a:prstGeom>
          <a:solidFill>
            <a:schemeClr val="accent5">
              <a:lumMod val="40000"/>
              <a:lumOff val="60000"/>
            </a:schemeClr>
          </a:solidFill>
          <a:ln w="9525">
            <a:noFill/>
            <a:miter lim="800000"/>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pPr marL="180000" marR="0" lvl="1" indent="-180975" algn="l" defTabSz="914400" rtl="0" eaLnBrk="0" fontAlgn="base" latinLnBrk="0" hangingPunct="0">
              <a:lnSpc>
                <a:spcPct val="100000"/>
              </a:lnSpc>
              <a:spcBef>
                <a:spcPts val="0"/>
              </a:spcBef>
              <a:spcAft>
                <a:spcPct val="0"/>
              </a:spcAft>
              <a:buClr>
                <a:schemeClr val="tx1"/>
              </a:buClr>
              <a:buSzPct val="120000"/>
              <a:buFont typeface="Arial" pitchFamily="34" charset="0"/>
              <a:buChar char="•"/>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Supporting</a:t>
            </a:r>
            <a:r>
              <a:rPr kumimoji="0" lang="en-US" sz="1200" b="0" i="0" u="none" strike="noStrike" kern="1200" cap="none" spc="0" normalizeH="0" noProof="0" dirty="0" smtClean="0">
                <a:ln>
                  <a:noFill/>
                </a:ln>
                <a:solidFill>
                  <a:schemeClr val="tx1"/>
                </a:solidFill>
                <a:effectLst/>
                <a:uLnTx/>
                <a:uFillTx/>
                <a:latin typeface="+mn-lt"/>
                <a:ea typeface="+mn-ea"/>
                <a:cs typeface="+mn-cs"/>
              </a:rPr>
              <a:t> workers </a:t>
            </a:r>
            <a:r>
              <a:rPr kumimoji="0" lang="en-US" sz="1200" b="0" i="0" u="none" strike="noStrike" kern="1200" cap="none" spc="0" normalizeH="0" baseline="0" noProof="0" dirty="0" smtClean="0">
                <a:ln>
                  <a:noFill/>
                </a:ln>
                <a:solidFill>
                  <a:schemeClr val="tx1"/>
                </a:solidFill>
                <a:effectLst/>
                <a:uLnTx/>
                <a:uFillTx/>
                <a:latin typeface="+mn-lt"/>
                <a:ea typeface="+mn-ea"/>
                <a:cs typeface="+mn-cs"/>
              </a:rPr>
              <a:t>with disabilities, eldercare responsibilities, military families, and rural workers.</a:t>
            </a:r>
            <a:endParaRPr kumimoji="0" lang="en-US" sz="12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TextBox 5"/>
          <p:cNvSpPr txBox="1"/>
          <p:nvPr/>
        </p:nvSpPr>
        <p:spPr>
          <a:xfrm>
            <a:off x="287524" y="2869195"/>
            <a:ext cx="3024336" cy="307777"/>
          </a:xfrm>
          <a:prstGeom prst="rect">
            <a:avLst/>
          </a:prstGeom>
          <a:noFill/>
        </p:spPr>
        <p:txBody>
          <a:bodyPr wrap="square" rtlCol="0">
            <a:spAutoFit/>
          </a:bodyPr>
          <a:lstStyle/>
          <a:p>
            <a:pPr algn="l"/>
            <a:r>
              <a:rPr lang="en-US" sz="1400" b="1" dirty="0" smtClean="0">
                <a:latin typeface="+mn-lt"/>
              </a:rPr>
              <a:t>Technology issues</a:t>
            </a:r>
            <a:endParaRPr lang="en-US" sz="1400" b="1" dirty="0">
              <a:latin typeface="+mn-lt"/>
            </a:endParaRPr>
          </a:p>
        </p:txBody>
      </p:sp>
      <p:sp>
        <p:nvSpPr>
          <p:cNvPr id="7" name="TextBox 6"/>
          <p:cNvSpPr txBox="1"/>
          <p:nvPr/>
        </p:nvSpPr>
        <p:spPr>
          <a:xfrm>
            <a:off x="287524" y="1376772"/>
            <a:ext cx="3348372" cy="307777"/>
          </a:xfrm>
          <a:prstGeom prst="rect">
            <a:avLst/>
          </a:prstGeom>
          <a:noFill/>
        </p:spPr>
        <p:txBody>
          <a:bodyPr wrap="square" rtlCol="0">
            <a:spAutoFit/>
          </a:bodyPr>
          <a:lstStyle/>
          <a:p>
            <a:pPr algn="l"/>
            <a:r>
              <a:rPr lang="en-US" sz="1400" b="1" dirty="0" smtClean="0">
                <a:latin typeface="+mn-lt"/>
              </a:rPr>
              <a:t>Employee engagement issues</a:t>
            </a:r>
            <a:endParaRPr lang="en-US" sz="1400" b="1" dirty="0">
              <a:latin typeface="+mn-lt"/>
            </a:endParaRPr>
          </a:p>
        </p:txBody>
      </p:sp>
      <p:sp>
        <p:nvSpPr>
          <p:cNvPr id="8" name="TextBox 7"/>
          <p:cNvSpPr txBox="1"/>
          <p:nvPr/>
        </p:nvSpPr>
        <p:spPr>
          <a:xfrm>
            <a:off x="287524" y="3985319"/>
            <a:ext cx="3024336" cy="307777"/>
          </a:xfrm>
          <a:prstGeom prst="rect">
            <a:avLst/>
          </a:prstGeom>
          <a:noFill/>
        </p:spPr>
        <p:txBody>
          <a:bodyPr wrap="square" rtlCol="0">
            <a:spAutoFit/>
          </a:bodyPr>
          <a:lstStyle/>
          <a:p>
            <a:pPr algn="l"/>
            <a:r>
              <a:rPr lang="en-US" sz="1400" b="1" dirty="0" smtClean="0">
                <a:latin typeface="+mn-lt"/>
              </a:rPr>
              <a:t>Environmental issues</a:t>
            </a:r>
            <a:endParaRPr lang="en-US" sz="1400" b="1" dirty="0">
              <a:latin typeface="+mn-lt"/>
            </a:endParaRPr>
          </a:p>
        </p:txBody>
      </p:sp>
      <p:sp>
        <p:nvSpPr>
          <p:cNvPr id="9" name="TextBox 8"/>
          <p:cNvSpPr txBox="1"/>
          <p:nvPr/>
        </p:nvSpPr>
        <p:spPr>
          <a:xfrm>
            <a:off x="4859524" y="4309355"/>
            <a:ext cx="4017776" cy="307777"/>
          </a:xfrm>
          <a:prstGeom prst="rect">
            <a:avLst/>
          </a:prstGeom>
          <a:noFill/>
        </p:spPr>
        <p:txBody>
          <a:bodyPr wrap="square" rtlCol="0">
            <a:spAutoFit/>
          </a:bodyPr>
          <a:lstStyle/>
          <a:p>
            <a:pPr algn="l"/>
            <a:r>
              <a:rPr lang="en-US" sz="1400" b="1" dirty="0" smtClean="0">
                <a:latin typeface="+mn-lt"/>
              </a:rPr>
              <a:t>Employee responsibilities</a:t>
            </a:r>
            <a:endParaRPr lang="en-US" sz="1400" b="1" dirty="0">
              <a:latin typeface="+mn-lt"/>
            </a:endParaRPr>
          </a:p>
        </p:txBody>
      </p:sp>
      <p:sp>
        <p:nvSpPr>
          <p:cNvPr id="10" name="TextBox 9"/>
          <p:cNvSpPr txBox="1"/>
          <p:nvPr/>
        </p:nvSpPr>
        <p:spPr>
          <a:xfrm>
            <a:off x="4860032" y="3013211"/>
            <a:ext cx="3909256" cy="307777"/>
          </a:xfrm>
          <a:prstGeom prst="rect">
            <a:avLst/>
          </a:prstGeom>
          <a:noFill/>
        </p:spPr>
        <p:txBody>
          <a:bodyPr wrap="square" rtlCol="0">
            <a:spAutoFit/>
          </a:bodyPr>
          <a:lstStyle/>
          <a:p>
            <a:pPr algn="l"/>
            <a:r>
              <a:rPr lang="en-US" sz="1400" b="1" dirty="0" smtClean="0">
                <a:latin typeface="+mn-lt"/>
              </a:rPr>
              <a:t>Government regulations</a:t>
            </a:r>
            <a:endParaRPr lang="en-US" sz="1400" b="1" dirty="0">
              <a:latin typeface="+mn-lt"/>
            </a:endParaRPr>
          </a:p>
        </p:txBody>
      </p:sp>
      <p:sp>
        <p:nvSpPr>
          <p:cNvPr id="11" name="TextBox 10"/>
          <p:cNvSpPr txBox="1"/>
          <p:nvPr/>
        </p:nvSpPr>
        <p:spPr>
          <a:xfrm>
            <a:off x="4874704" y="1376772"/>
            <a:ext cx="4053780" cy="307777"/>
          </a:xfrm>
          <a:prstGeom prst="rect">
            <a:avLst/>
          </a:prstGeom>
          <a:noFill/>
        </p:spPr>
        <p:txBody>
          <a:bodyPr wrap="square" rtlCol="0">
            <a:spAutoFit/>
          </a:bodyPr>
          <a:lstStyle/>
          <a:p>
            <a:pPr algn="l"/>
            <a:r>
              <a:rPr lang="en-US" sz="1400" b="1" dirty="0" smtClean="0">
                <a:latin typeface="+mn-lt"/>
              </a:rPr>
              <a:t>Increasing cost of doing business</a:t>
            </a:r>
            <a:endParaRPr lang="en-US" sz="1400" b="1" dirty="0">
              <a:latin typeface="+mn-lt"/>
            </a:endParaRPr>
          </a:p>
        </p:txBody>
      </p:sp>
      <p:sp>
        <p:nvSpPr>
          <p:cNvPr id="12" name="Rectangle 11"/>
          <p:cNvSpPr/>
          <p:nvPr/>
        </p:nvSpPr>
        <p:spPr>
          <a:xfrm>
            <a:off x="395536" y="3147355"/>
            <a:ext cx="3960440" cy="646331"/>
          </a:xfrm>
          <a:prstGeom prst="rect">
            <a:avLst/>
          </a:prstGeom>
          <a:solidFill>
            <a:schemeClr val="accent5">
              <a:lumMod val="40000"/>
              <a:lumOff val="60000"/>
            </a:schemeClr>
          </a:solidFill>
          <a:effectLst>
            <a:outerShdw blurRad="50800" dist="38100" dir="2700000" algn="tl" rotWithShape="0">
              <a:prstClr val="black">
                <a:alpha val="40000"/>
              </a:prstClr>
            </a:outerShdw>
          </a:effectLst>
        </p:spPr>
        <p:txBody>
          <a:bodyPr wrap="square">
            <a:spAutoFit/>
          </a:bodyPr>
          <a:lstStyle/>
          <a:p>
            <a:pPr marL="180000" lvl="2" indent="-180000" algn="l">
              <a:buSzPct val="120000"/>
              <a:buFont typeface="Arial" pitchFamily="34" charset="0"/>
              <a:buChar char="•"/>
            </a:pPr>
            <a:r>
              <a:rPr lang="en-US" sz="1200" dirty="0" smtClean="0"/>
              <a:t>Improving communication/collaboration technologies.</a:t>
            </a:r>
          </a:p>
          <a:p>
            <a:pPr marL="180000" lvl="2" indent="-180000" algn="l">
              <a:buSzPct val="120000"/>
              <a:buFont typeface="Arial" pitchFamily="34" charset="0"/>
              <a:buChar char="•"/>
            </a:pPr>
            <a:r>
              <a:rPr lang="en-US" sz="1200" dirty="0" smtClean="0"/>
              <a:t>Increased broadband penetration.</a:t>
            </a:r>
          </a:p>
          <a:p>
            <a:pPr marL="180000" lvl="2" indent="-180000" algn="l">
              <a:buSzPct val="120000"/>
              <a:buFont typeface="Arial" pitchFamily="34" charset="0"/>
              <a:buChar char="•"/>
            </a:pPr>
            <a:r>
              <a:rPr lang="en-US" sz="1200" dirty="0" smtClean="0"/>
              <a:t>Proliferation of web-based apps.</a:t>
            </a:r>
          </a:p>
        </p:txBody>
      </p:sp>
      <p:sp>
        <p:nvSpPr>
          <p:cNvPr id="13" name="Rectangle 12"/>
          <p:cNvSpPr/>
          <p:nvPr/>
        </p:nvSpPr>
        <p:spPr>
          <a:xfrm>
            <a:off x="395536" y="1668870"/>
            <a:ext cx="3960440" cy="1015663"/>
          </a:xfrm>
          <a:prstGeom prst="rect">
            <a:avLst/>
          </a:prstGeom>
          <a:solidFill>
            <a:schemeClr val="accent2">
              <a:lumMod val="20000"/>
              <a:lumOff val="80000"/>
            </a:schemeClr>
          </a:solidFill>
          <a:effectLst>
            <a:outerShdw blurRad="50800" dist="38100" dir="2700000" algn="tl" rotWithShape="0">
              <a:prstClr val="black">
                <a:alpha val="40000"/>
              </a:prstClr>
            </a:outerShdw>
          </a:effectLst>
        </p:spPr>
        <p:txBody>
          <a:bodyPr wrap="square">
            <a:spAutoFit/>
          </a:bodyPr>
          <a:lstStyle/>
          <a:p>
            <a:pPr marL="180000" lvl="2" indent="-180000" algn="l">
              <a:buSzPct val="120000"/>
              <a:buFont typeface="Arial" pitchFamily="34" charset="0"/>
              <a:buChar char="•"/>
            </a:pPr>
            <a:r>
              <a:rPr lang="en-US" sz="1200" dirty="0" smtClean="0"/>
              <a:t>Addressing labor and talent shortages.</a:t>
            </a:r>
          </a:p>
          <a:p>
            <a:pPr marL="180000" lvl="2" indent="-180000" algn="l">
              <a:buSzPct val="120000"/>
              <a:buFont typeface="Arial" pitchFamily="34" charset="0"/>
              <a:buChar char="•"/>
            </a:pPr>
            <a:r>
              <a:rPr lang="en-US" sz="1200" dirty="0" smtClean="0"/>
              <a:t>Need for increasingly tech-savvy labor force.</a:t>
            </a:r>
          </a:p>
          <a:p>
            <a:pPr marL="180000" lvl="2" indent="-180000" algn="l">
              <a:buSzPct val="120000"/>
              <a:buFont typeface="Arial" pitchFamily="34" charset="0"/>
              <a:buChar char="•"/>
            </a:pPr>
            <a:r>
              <a:rPr lang="en-US" sz="1200" dirty="0" smtClean="0"/>
              <a:t>Desire for flexible hours among Baby Boomers.</a:t>
            </a:r>
          </a:p>
          <a:p>
            <a:pPr marL="180000" lvl="2" indent="-180000" algn="l">
              <a:buSzPct val="120000"/>
              <a:buFont typeface="Arial" pitchFamily="34" charset="0"/>
              <a:buChar char="•"/>
            </a:pPr>
            <a:r>
              <a:rPr lang="en-US" sz="1200" dirty="0" smtClean="0"/>
              <a:t>Improving low employee engagement.</a:t>
            </a:r>
          </a:p>
          <a:p>
            <a:pPr marL="180000" lvl="2" indent="-180000" algn="l">
              <a:buSzPct val="120000"/>
              <a:buFont typeface="Arial" pitchFamily="34" charset="0"/>
              <a:buChar char="•"/>
            </a:pPr>
            <a:r>
              <a:rPr lang="en-US" sz="1200" dirty="0" smtClean="0"/>
              <a:t>Reducing employee burnout.</a:t>
            </a:r>
          </a:p>
        </p:txBody>
      </p:sp>
      <p:sp>
        <p:nvSpPr>
          <p:cNvPr id="14" name="Rectangle 13"/>
          <p:cNvSpPr/>
          <p:nvPr/>
        </p:nvSpPr>
        <p:spPr>
          <a:xfrm>
            <a:off x="395536" y="4266384"/>
            <a:ext cx="3960440" cy="1754326"/>
          </a:xfrm>
          <a:prstGeom prst="rect">
            <a:avLst/>
          </a:prstGeom>
          <a:solidFill>
            <a:schemeClr val="accent2">
              <a:lumMod val="20000"/>
              <a:lumOff val="80000"/>
            </a:schemeClr>
          </a:solidFill>
          <a:effectLst>
            <a:outerShdw blurRad="50800" dist="38100" dir="2700000" algn="tl" rotWithShape="0">
              <a:prstClr val="black">
                <a:alpha val="40000"/>
              </a:prstClr>
            </a:outerShdw>
          </a:effectLst>
        </p:spPr>
        <p:txBody>
          <a:bodyPr wrap="square">
            <a:spAutoFit/>
          </a:bodyPr>
          <a:lstStyle/>
          <a:p>
            <a:pPr marL="180000" lvl="2" indent="-180000" algn="l">
              <a:buSzPct val="120000"/>
              <a:buFont typeface="Arial" pitchFamily="34" charset="0"/>
              <a:buChar char="•"/>
            </a:pPr>
            <a:r>
              <a:rPr lang="en-US" sz="1200" dirty="0" smtClean="0"/>
              <a:t>Pressure to reduce carbon footprint: “If those with compatible jobs worked at home 2.4 days a week (the national average of those that do), the reduction in greenhouse gases (51 million tons) would be equivalent to taking the entire New York workforce off the roads.” </a:t>
            </a:r>
          </a:p>
          <a:p>
            <a:pPr marL="180000" lvl="2" indent="-180000" algn="l">
              <a:buSzPct val="120000"/>
              <a:buFont typeface="Arial" pitchFamily="34" charset="0"/>
              <a:buChar char="•"/>
            </a:pPr>
            <a:r>
              <a:rPr lang="en-US" sz="1200" dirty="0" smtClean="0"/>
              <a:t>“The existing 2.9 million US telecommuters save 390 million gallons of gas, and prevent the release of 3.6 million tons of greenhouse gases yearly.”</a:t>
            </a:r>
          </a:p>
        </p:txBody>
      </p:sp>
      <p:sp>
        <p:nvSpPr>
          <p:cNvPr id="15" name="Rectangle 14"/>
          <p:cNvSpPr/>
          <p:nvPr/>
        </p:nvSpPr>
        <p:spPr>
          <a:xfrm>
            <a:off x="4968044" y="1657837"/>
            <a:ext cx="3744924" cy="1200329"/>
          </a:xfrm>
          <a:prstGeom prst="rect">
            <a:avLst/>
          </a:prstGeom>
          <a:solidFill>
            <a:schemeClr val="accent5">
              <a:lumMod val="40000"/>
              <a:lumOff val="60000"/>
            </a:schemeClr>
          </a:solidFill>
          <a:effectLst>
            <a:outerShdw blurRad="50800" dist="38100" dir="2700000" algn="tl" rotWithShape="0">
              <a:prstClr val="black">
                <a:alpha val="40000"/>
              </a:prstClr>
            </a:outerShdw>
          </a:effectLst>
        </p:spPr>
        <p:txBody>
          <a:bodyPr wrap="square">
            <a:spAutoFit/>
          </a:bodyPr>
          <a:lstStyle/>
          <a:p>
            <a:pPr marL="180000" lvl="2" indent="-180000" algn="l">
              <a:buSzPct val="120000"/>
              <a:buFont typeface="Arial" pitchFamily="34" charset="0"/>
              <a:buChar char="•"/>
            </a:pPr>
            <a:r>
              <a:rPr lang="en-US" sz="1200" dirty="0" smtClean="0"/>
              <a:t>Addressing pressure to reduce indirect costs of office space.</a:t>
            </a:r>
          </a:p>
          <a:p>
            <a:pPr marL="180000" lvl="2" indent="-180000" algn="l">
              <a:buSzPct val="120000"/>
              <a:buFont typeface="Arial" pitchFamily="34" charset="0"/>
              <a:buChar char="•"/>
            </a:pPr>
            <a:r>
              <a:rPr lang="en-US" sz="1200" dirty="0" smtClean="0"/>
              <a:t>Minimizing impact of escalating fuel prices.</a:t>
            </a:r>
          </a:p>
          <a:p>
            <a:pPr marL="180000" lvl="2" indent="-180000" algn="l">
              <a:buSzPct val="120000"/>
              <a:buFont typeface="Arial" pitchFamily="34" charset="0"/>
              <a:buChar char="•"/>
            </a:pPr>
            <a:r>
              <a:rPr lang="en-US" sz="1200" dirty="0" smtClean="0"/>
              <a:t>Recognizing flexibility as a corporate strategy.</a:t>
            </a:r>
          </a:p>
          <a:p>
            <a:pPr marL="180000" lvl="2" indent="-180000" algn="l">
              <a:buSzPct val="120000"/>
              <a:buFont typeface="Arial" pitchFamily="34" charset="0"/>
              <a:buChar char="•"/>
            </a:pPr>
            <a:r>
              <a:rPr lang="en-US" sz="1200" dirty="0" smtClean="0"/>
              <a:t>Recognizing work-at-home as a continuity of operations strategy.</a:t>
            </a:r>
          </a:p>
        </p:txBody>
      </p:sp>
      <p:sp>
        <p:nvSpPr>
          <p:cNvPr id="16" name="Rectangle 15"/>
          <p:cNvSpPr/>
          <p:nvPr/>
        </p:nvSpPr>
        <p:spPr>
          <a:xfrm>
            <a:off x="4968044" y="3296017"/>
            <a:ext cx="3744924" cy="830997"/>
          </a:xfrm>
          <a:prstGeom prst="rect">
            <a:avLst/>
          </a:prstGeom>
          <a:solidFill>
            <a:schemeClr val="accent2">
              <a:lumMod val="20000"/>
              <a:lumOff val="80000"/>
            </a:schemeClr>
          </a:solidFill>
          <a:effectLst>
            <a:outerShdw blurRad="50800" dist="38100" dir="2700000" algn="tl" rotWithShape="0">
              <a:prstClr val="black">
                <a:alpha val="40000"/>
              </a:prstClr>
            </a:outerShdw>
          </a:effectLst>
        </p:spPr>
        <p:txBody>
          <a:bodyPr wrap="square">
            <a:spAutoFit/>
          </a:bodyPr>
          <a:lstStyle/>
          <a:p>
            <a:pPr marL="180000" lvl="2" indent="-180000" algn="l">
              <a:buSzPct val="120000"/>
              <a:buFont typeface="Arial" pitchFamily="34" charset="0"/>
              <a:buChar char="•"/>
            </a:pPr>
            <a:r>
              <a:rPr lang="en-US" sz="1200" dirty="0" smtClean="0"/>
              <a:t>Alleviating concerns about under-funded, under-maintained transportation infrastructure.</a:t>
            </a:r>
          </a:p>
          <a:p>
            <a:pPr marL="180000" lvl="2" indent="-180000" algn="l">
              <a:buSzPct val="120000"/>
              <a:buFont typeface="Arial" pitchFamily="34" charset="0"/>
              <a:buChar char="•"/>
            </a:pPr>
            <a:r>
              <a:rPr lang="en-US" sz="1200" dirty="0" smtClean="0"/>
              <a:t>Supporting Federal mandates, like the </a:t>
            </a:r>
            <a:r>
              <a:rPr lang="en-US" sz="1200" dirty="0" smtClean="0">
                <a:hlinkClick r:id="rId3"/>
              </a:rPr>
              <a:t>Telework Enhancement Act of 2010</a:t>
            </a:r>
            <a:r>
              <a:rPr lang="en-US" sz="1200" dirty="0" smtClean="0"/>
              <a:t>.</a:t>
            </a:r>
          </a:p>
        </p:txBody>
      </p:sp>
      <p:sp>
        <p:nvSpPr>
          <p:cNvPr id="17" name="TextBox 16"/>
          <p:cNvSpPr txBox="1"/>
          <p:nvPr/>
        </p:nvSpPr>
        <p:spPr>
          <a:xfrm>
            <a:off x="4932040" y="5229200"/>
            <a:ext cx="3853444" cy="1384995"/>
          </a:xfrm>
          <a:prstGeom prst="rect">
            <a:avLst/>
          </a:prstGeom>
          <a:noFill/>
          <a:ln>
            <a:noFill/>
          </a:ln>
        </p:spPr>
        <p:txBody>
          <a:bodyPr wrap="square" rtlCol="0">
            <a:spAutoFit/>
          </a:bodyPr>
          <a:lstStyle/>
          <a:p>
            <a:endParaRPr lang="en-US" sz="1400" i="1" dirty="0" smtClean="0">
              <a:latin typeface="+mj-lt"/>
            </a:endParaRPr>
          </a:p>
          <a:p>
            <a:r>
              <a:rPr lang="en-US" sz="1400" i="1" dirty="0" smtClean="0">
                <a:latin typeface="+mj-lt"/>
              </a:rPr>
              <a:t>If you trust employees with your core business, why can’t you trust them with their work and life options?</a:t>
            </a:r>
          </a:p>
          <a:p>
            <a:r>
              <a:rPr lang="en-US" sz="1400" dirty="0" smtClean="0">
                <a:latin typeface="+mn-lt"/>
              </a:rPr>
              <a:t>– Alison Konrad, Professor </a:t>
            </a:r>
          </a:p>
          <a:p>
            <a:endParaRPr lang="en-US" sz="1400" dirty="0">
              <a:latin typeface="+mn-lt"/>
            </a:endParaRPr>
          </a:p>
        </p:txBody>
      </p:sp>
      <p:pic>
        <p:nvPicPr>
          <p:cNvPr id="18" name="Picture 17" descr="quote1.wmf"/>
          <p:cNvPicPr>
            <a:picLocks noChangeAspect="1"/>
          </p:cNvPicPr>
          <p:nvPr/>
        </p:nvPicPr>
        <p:blipFill>
          <a:blip r:embed="rId4" cstate="print"/>
          <a:stretch>
            <a:fillRect/>
          </a:stretch>
        </p:blipFill>
        <p:spPr>
          <a:xfrm>
            <a:off x="5040052" y="5414173"/>
            <a:ext cx="252536" cy="180383"/>
          </a:xfrm>
          <a:prstGeom prst="rect">
            <a:avLst/>
          </a:prstGeom>
        </p:spPr>
      </p:pic>
      <p:sp>
        <p:nvSpPr>
          <p:cNvPr id="20" name="TextBox 19"/>
          <p:cNvSpPr txBox="1"/>
          <p:nvPr/>
        </p:nvSpPr>
        <p:spPr>
          <a:xfrm>
            <a:off x="2082062" y="6063099"/>
            <a:ext cx="2273914" cy="246221"/>
          </a:xfrm>
          <a:prstGeom prst="rect">
            <a:avLst/>
          </a:prstGeom>
          <a:noFill/>
        </p:spPr>
        <p:txBody>
          <a:bodyPr wrap="square" rtlCol="0">
            <a:spAutoFit/>
          </a:bodyPr>
          <a:lstStyle/>
          <a:p>
            <a:pPr algn="l"/>
            <a:r>
              <a:rPr lang="en-US" sz="1000" dirty="0" smtClean="0"/>
              <a:t>Source: Telework Research Network </a:t>
            </a:r>
            <a:endParaRPr lang="en-US" sz="1000" dirty="0"/>
          </a:p>
        </p:txBody>
      </p:sp>
      <p:pic>
        <p:nvPicPr>
          <p:cNvPr id="21" name="Picture 20" descr="quote1.wmf"/>
          <p:cNvPicPr>
            <a:picLocks noChangeAspect="1"/>
          </p:cNvPicPr>
          <p:nvPr/>
        </p:nvPicPr>
        <p:blipFill>
          <a:blip r:embed="rId4" cstate="print"/>
          <a:stretch>
            <a:fillRect/>
          </a:stretch>
        </p:blipFill>
        <p:spPr>
          <a:xfrm rot="10800000">
            <a:off x="7884369" y="5949280"/>
            <a:ext cx="252536" cy="180383"/>
          </a:xfrm>
          <a:prstGeom prst="rect">
            <a:avLst/>
          </a:prstGeom>
        </p:spPr>
      </p:pic>
      <p:pic>
        <p:nvPicPr>
          <p:cNvPr id="22" name="Picture 9">
            <a:hlinkClick r:id="rId5"/>
          </p:cNvPr>
          <p:cNvPicPr>
            <a:picLocks noChangeAspect="1" noChangeArrowheads="1"/>
          </p:cNvPicPr>
          <p:nvPr/>
        </p:nvPicPr>
        <p:blipFill>
          <a:blip r:embed="rId6"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 name="Object 38" hidden="1"/>
          <p:cNvGraphicFramePr>
            <a:graphicFrameLocks noChangeAspect="1"/>
          </p:cNvGraphicFramePr>
          <p:nvPr/>
        </p:nvGraphicFramePr>
        <p:xfrm>
          <a:off x="0" y="0"/>
          <a:ext cx="158750" cy="158750"/>
        </p:xfrm>
        <a:graphic>
          <a:graphicData uri="http://schemas.openxmlformats.org/presentationml/2006/ole">
            <p:oleObj spid="_x0000_s349206" name="think-cell Slide" r:id="rId11" imgW="360" imgH="360" progId="">
              <p:embed/>
            </p:oleObj>
          </a:graphicData>
        </a:graphic>
      </p:graphicFrame>
      <p:sp>
        <p:nvSpPr>
          <p:cNvPr id="7" name="Title 6"/>
          <p:cNvSpPr>
            <a:spLocks noGrp="1"/>
          </p:cNvSpPr>
          <p:nvPr>
            <p:ph type="title"/>
            <p:custDataLst>
              <p:tags r:id="rId2"/>
            </p:custDataLst>
          </p:nvPr>
        </p:nvSpPr>
        <p:spPr/>
        <p:txBody>
          <a:bodyPr/>
          <a:lstStyle/>
          <a:p>
            <a:pPr lvl="0">
              <a:defRPr/>
            </a:pPr>
            <a:r>
              <a:rPr lang="en-US" dirty="0" smtClean="0"/>
              <a:t>Telework gives employees choice in how they work, which significantly improves an employee’s sense of empowerment</a:t>
            </a:r>
            <a:endParaRPr lang="en-US" dirty="0"/>
          </a:p>
        </p:txBody>
      </p:sp>
      <p:sp>
        <p:nvSpPr>
          <p:cNvPr id="11" name="Text Placeholder 1"/>
          <p:cNvSpPr txBox="1">
            <a:spLocks/>
          </p:cNvSpPr>
          <p:nvPr>
            <p:custDataLst>
              <p:tags r:id="rId3"/>
            </p:custDataLst>
          </p:nvPr>
        </p:nvSpPr>
        <p:spPr>
          <a:xfrm>
            <a:off x="257176" y="1232756"/>
            <a:ext cx="8620124" cy="657225"/>
          </a:xfrm>
          <a:prstGeom prst="rect">
            <a:avLst/>
          </a:prstGeom>
        </p:spPr>
        <p:txBody>
          <a:bodyPr/>
          <a:lstStyle/>
          <a:p>
            <a:pPr algn="l" eaLnBrk="0" hangingPunct="0">
              <a:spcBef>
                <a:spcPct val="20000"/>
              </a:spcBef>
              <a:buClr>
                <a:schemeClr val="tx1"/>
              </a:buClr>
              <a:buSzPct val="120000"/>
            </a:pPr>
            <a:r>
              <a:rPr lang="en-US" b="1" dirty="0" smtClean="0"/>
              <a:t>Telework gives employees much more freedom to work to their highest potential, on their own terms.</a:t>
            </a:r>
          </a:p>
        </p:txBody>
      </p:sp>
      <p:graphicFrame>
        <p:nvGraphicFramePr>
          <p:cNvPr id="22" name="Chart 21"/>
          <p:cNvGraphicFramePr/>
          <p:nvPr>
            <p:custDataLst>
              <p:tags r:id="rId4"/>
            </p:custDataLst>
          </p:nvPr>
        </p:nvGraphicFramePr>
        <p:xfrm>
          <a:off x="323528" y="2547900"/>
          <a:ext cx="4419600" cy="3581400"/>
        </p:xfrm>
        <a:graphic>
          <a:graphicData uri="http://schemas.openxmlformats.org/drawingml/2006/chart">
            <c:chart xmlns:c="http://schemas.openxmlformats.org/drawingml/2006/chart" xmlns:r="http://schemas.openxmlformats.org/officeDocument/2006/relationships" r:id="rId12"/>
          </a:graphicData>
        </a:graphic>
      </p:graphicFrame>
      <p:sp>
        <p:nvSpPr>
          <p:cNvPr id="8" name="Rectangle 7"/>
          <p:cNvSpPr/>
          <p:nvPr>
            <p:custDataLst>
              <p:tags r:id="rId5"/>
            </p:custDataLst>
          </p:nvPr>
        </p:nvSpPr>
        <p:spPr>
          <a:xfrm>
            <a:off x="683568" y="2041684"/>
            <a:ext cx="4059560" cy="523220"/>
          </a:xfrm>
          <a:prstGeom prst="rect">
            <a:avLst/>
          </a:prstGeom>
        </p:spPr>
        <p:txBody>
          <a:bodyPr wrap="square">
            <a:spAutoFit/>
          </a:bodyPr>
          <a:lstStyle/>
          <a:p>
            <a:pPr>
              <a:spcBef>
                <a:spcPts val="600"/>
              </a:spcBef>
            </a:pPr>
            <a:r>
              <a:rPr lang="en-US" sz="1400" dirty="0" smtClean="0"/>
              <a:t>Empowerment is the leading driver of overall employee engagement.</a:t>
            </a:r>
          </a:p>
        </p:txBody>
      </p:sp>
      <p:sp>
        <p:nvSpPr>
          <p:cNvPr id="9" name="Rectangle 8"/>
          <p:cNvSpPr/>
          <p:nvPr>
            <p:custDataLst>
              <p:tags r:id="rId6"/>
            </p:custDataLst>
          </p:nvPr>
        </p:nvSpPr>
        <p:spPr>
          <a:xfrm>
            <a:off x="5040052" y="2005680"/>
            <a:ext cx="3636404" cy="523220"/>
          </a:xfrm>
          <a:prstGeom prst="rect">
            <a:avLst/>
          </a:prstGeom>
        </p:spPr>
        <p:txBody>
          <a:bodyPr wrap="square">
            <a:spAutoFit/>
          </a:bodyPr>
          <a:lstStyle/>
          <a:p>
            <a:pPr>
              <a:spcBef>
                <a:spcPts val="600"/>
              </a:spcBef>
            </a:pPr>
            <a:r>
              <a:rPr lang="en-US" sz="1400" dirty="0" smtClean="0"/>
              <a:t>Why should organizations invest in employee engagement initiatives?</a:t>
            </a:r>
          </a:p>
        </p:txBody>
      </p:sp>
      <p:sp>
        <p:nvSpPr>
          <p:cNvPr id="27" name="TextBox 26"/>
          <p:cNvSpPr txBox="1"/>
          <p:nvPr>
            <p:custDataLst>
              <p:tags r:id="rId7"/>
            </p:custDataLst>
          </p:nvPr>
        </p:nvSpPr>
        <p:spPr>
          <a:xfrm>
            <a:off x="5112060" y="2586387"/>
            <a:ext cx="3492388" cy="2678817"/>
          </a:xfrm>
          <a:prstGeom prst="downArrowCallout">
            <a:avLst>
              <a:gd name="adj1" fmla="val 132372"/>
              <a:gd name="adj2" fmla="val 66186"/>
              <a:gd name="adj3" fmla="val 25204"/>
              <a:gd name="adj4" fmla="val 75000"/>
            </a:avLst>
          </a:prstGeom>
          <a:solidFill>
            <a:schemeClr val="accent4">
              <a:lumMod val="20000"/>
              <a:lumOff val="80000"/>
            </a:schemeClr>
          </a:solidFill>
          <a:effectLst>
            <a:outerShdw blurRad="50800" dist="38100" dir="2700000" algn="tl" rotWithShape="0">
              <a:prstClr val="black">
                <a:alpha val="40000"/>
              </a:prstClr>
            </a:outerShdw>
          </a:effectLst>
        </p:spPr>
        <p:txBody>
          <a:bodyPr wrap="square" rtlCol="0">
            <a:spAutoFit/>
          </a:bodyPr>
          <a:lstStyle/>
          <a:p>
            <a:pPr marL="180000" indent="-180000" algn="l">
              <a:spcBef>
                <a:spcPts val="600"/>
              </a:spcBef>
              <a:buFont typeface="Arial" pitchFamily="34" charset="0"/>
              <a:buChar char="•"/>
            </a:pPr>
            <a:r>
              <a:rPr lang="en-US" sz="1200" dirty="0" smtClean="0"/>
              <a:t>Engaged employees are 38.4 times more likely to stay at their current organization, even if offered a similar job at another organization with a 10% increase in pay. (source: McLean &amp; Company)</a:t>
            </a:r>
          </a:p>
          <a:p>
            <a:pPr marL="180000" indent="-180000" algn="l">
              <a:spcBef>
                <a:spcPts val="600"/>
              </a:spcBef>
              <a:buFont typeface="Arial" pitchFamily="34" charset="0"/>
              <a:buChar char="•"/>
            </a:pPr>
            <a:r>
              <a:rPr lang="en-US" sz="1200" dirty="0" smtClean="0"/>
              <a:t>Providing the option to </a:t>
            </a:r>
            <a:r>
              <a:rPr lang="en-US" sz="1200" b="1" dirty="0" smtClean="0"/>
              <a:t>telework makes employees stay</a:t>
            </a:r>
            <a:r>
              <a:rPr lang="en-US" sz="1200" dirty="0" smtClean="0"/>
              <a:t>, saving turnover-related costs, such as hiring replacements, lower productivity, lost knowledge, and missed opportunities.</a:t>
            </a:r>
          </a:p>
        </p:txBody>
      </p:sp>
      <p:sp>
        <p:nvSpPr>
          <p:cNvPr id="23" name="TextBox 22"/>
          <p:cNvSpPr txBox="1"/>
          <p:nvPr>
            <p:custDataLst>
              <p:tags r:id="rId8"/>
            </p:custDataLst>
          </p:nvPr>
        </p:nvSpPr>
        <p:spPr>
          <a:xfrm>
            <a:off x="5040052" y="5359420"/>
            <a:ext cx="3708412" cy="830997"/>
          </a:xfrm>
          <a:prstGeom prst="rect">
            <a:avLst/>
          </a:prstGeom>
          <a:noFill/>
          <a:ln w="19050">
            <a:solidFill>
              <a:srgbClr val="D17D08"/>
            </a:solidFill>
          </a:ln>
        </p:spPr>
        <p:txBody>
          <a:bodyPr wrap="square" rtlCol="0">
            <a:spAutoFit/>
          </a:bodyPr>
          <a:lstStyle/>
          <a:p>
            <a:r>
              <a:rPr lang="en-US" sz="1200" dirty="0" smtClean="0"/>
              <a:t>If telework increases empowerment, and empowerment increases engagement, then telework represents a solid business practice with a tangible bottom-line impact.</a:t>
            </a:r>
            <a:endParaRPr lang="en-US" sz="1600" dirty="0"/>
          </a:p>
        </p:txBody>
      </p:sp>
      <p:pic>
        <p:nvPicPr>
          <p:cNvPr id="12" name="Picture 9">
            <a:hlinkClick r:id="rId13"/>
          </p:cNvPr>
          <p:cNvPicPr>
            <a:picLocks noChangeAspect="1" noChangeArrowheads="1"/>
          </p:cNvPicPr>
          <p:nvPr/>
        </p:nvPicPr>
        <p:blipFill>
          <a:blip r:embed="rId14"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Adopting telework can be advantageous for both the organization and its employees</a:t>
            </a:r>
            <a:endParaRPr lang="en-US" dirty="0"/>
          </a:p>
        </p:txBody>
      </p:sp>
      <p:sp>
        <p:nvSpPr>
          <p:cNvPr id="6" name="Down Arrow 5"/>
          <p:cNvSpPr/>
          <p:nvPr/>
        </p:nvSpPr>
        <p:spPr>
          <a:xfrm>
            <a:off x="1763688" y="1268179"/>
            <a:ext cx="3132348" cy="792088"/>
          </a:xfrm>
          <a:prstGeom prst="downArrow">
            <a:avLst>
              <a:gd name="adj1" fmla="val 100000"/>
              <a:gd name="adj2" fmla="val 31003"/>
            </a:avLst>
          </a:prstGeom>
          <a:solidFill>
            <a:schemeClr val="accent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Telework benefits for</a:t>
            </a:r>
          </a:p>
          <a:p>
            <a:pPr algn="ctr"/>
            <a:r>
              <a:rPr lang="en-US" sz="1600" dirty="0" smtClean="0">
                <a:solidFill>
                  <a:schemeClr val="tx1"/>
                </a:solidFill>
              </a:rPr>
              <a:t>employees</a:t>
            </a:r>
            <a:endParaRPr lang="en-US" sz="1600" dirty="0">
              <a:solidFill>
                <a:schemeClr val="tx1"/>
              </a:solidFill>
            </a:endParaRPr>
          </a:p>
        </p:txBody>
      </p:sp>
      <p:sp>
        <p:nvSpPr>
          <p:cNvPr id="7" name="Down Arrow 6"/>
          <p:cNvSpPr/>
          <p:nvPr/>
        </p:nvSpPr>
        <p:spPr>
          <a:xfrm>
            <a:off x="5436096" y="1268760"/>
            <a:ext cx="3132348" cy="792088"/>
          </a:xfrm>
          <a:prstGeom prst="downArrow">
            <a:avLst>
              <a:gd name="adj1" fmla="val 100000"/>
              <a:gd name="adj2" fmla="val 31003"/>
            </a:avLst>
          </a:prstGeom>
          <a:solidFill>
            <a:schemeClr val="accent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Telework benefits for organizations</a:t>
            </a:r>
            <a:endParaRPr lang="en-US" sz="1600" dirty="0">
              <a:solidFill>
                <a:schemeClr val="tx1"/>
              </a:solidFill>
            </a:endParaRPr>
          </a:p>
        </p:txBody>
      </p:sp>
      <p:sp>
        <p:nvSpPr>
          <p:cNvPr id="8" name="TextBox 7"/>
          <p:cNvSpPr txBox="1"/>
          <p:nvPr/>
        </p:nvSpPr>
        <p:spPr>
          <a:xfrm>
            <a:off x="287524" y="2240868"/>
            <a:ext cx="1224136" cy="461665"/>
          </a:xfrm>
          <a:prstGeom prst="homePlate">
            <a:avLst/>
          </a:prstGeom>
          <a:solidFill>
            <a:schemeClr val="accent1"/>
          </a:solidFill>
          <a:ln w="15875">
            <a:noFill/>
          </a:ln>
          <a:effectLst/>
        </p:spPr>
        <p:txBody>
          <a:bodyPr wrap="square" rtlCol="0" anchor="ctr">
            <a:spAutoFit/>
          </a:bodyPr>
          <a:lstStyle/>
          <a:p>
            <a:r>
              <a:rPr lang="en-US" sz="1200" b="1" dirty="0" smtClean="0">
                <a:solidFill>
                  <a:schemeClr val="bg1"/>
                </a:solidFill>
              </a:rPr>
              <a:t>Cost reduction</a:t>
            </a:r>
            <a:endParaRPr lang="en-US" sz="1200" b="1" dirty="0">
              <a:solidFill>
                <a:schemeClr val="bg1"/>
              </a:solidFill>
            </a:endParaRPr>
          </a:p>
        </p:txBody>
      </p:sp>
      <p:sp>
        <p:nvSpPr>
          <p:cNvPr id="9" name="TextBox 8"/>
          <p:cNvSpPr txBox="1"/>
          <p:nvPr/>
        </p:nvSpPr>
        <p:spPr>
          <a:xfrm>
            <a:off x="287524" y="2996952"/>
            <a:ext cx="1224136" cy="461665"/>
          </a:xfrm>
          <a:prstGeom prst="homePlate">
            <a:avLst/>
          </a:prstGeom>
          <a:solidFill>
            <a:schemeClr val="accent1"/>
          </a:solidFill>
          <a:ln w="15875">
            <a:noFill/>
          </a:ln>
          <a:effectLst/>
        </p:spPr>
        <p:txBody>
          <a:bodyPr wrap="square" rtlCol="0" anchor="ctr">
            <a:spAutoFit/>
          </a:bodyPr>
          <a:lstStyle/>
          <a:p>
            <a:pPr>
              <a:spcBef>
                <a:spcPts val="0"/>
              </a:spcBef>
              <a:spcAft>
                <a:spcPts val="0"/>
              </a:spcAft>
            </a:pPr>
            <a:endParaRPr lang="en-US" sz="600" b="1" dirty="0" smtClean="0">
              <a:solidFill>
                <a:schemeClr val="bg1"/>
              </a:solidFill>
            </a:endParaRPr>
          </a:p>
          <a:p>
            <a:pPr>
              <a:spcBef>
                <a:spcPts val="0"/>
              </a:spcBef>
              <a:spcAft>
                <a:spcPts val="0"/>
              </a:spcAft>
            </a:pPr>
            <a:r>
              <a:rPr lang="en-US" sz="1200" b="1" dirty="0" smtClean="0">
                <a:solidFill>
                  <a:schemeClr val="bg1"/>
                </a:solidFill>
              </a:rPr>
              <a:t>Flexibility</a:t>
            </a:r>
          </a:p>
          <a:p>
            <a:pPr>
              <a:spcBef>
                <a:spcPts val="0"/>
              </a:spcBef>
              <a:spcAft>
                <a:spcPts val="0"/>
              </a:spcAft>
            </a:pPr>
            <a:endParaRPr lang="en-US" sz="600" b="1" dirty="0">
              <a:solidFill>
                <a:schemeClr val="bg1"/>
              </a:solidFill>
            </a:endParaRPr>
          </a:p>
        </p:txBody>
      </p:sp>
      <p:sp>
        <p:nvSpPr>
          <p:cNvPr id="10" name="TextBox 9"/>
          <p:cNvSpPr txBox="1"/>
          <p:nvPr/>
        </p:nvSpPr>
        <p:spPr>
          <a:xfrm>
            <a:off x="287524" y="3861048"/>
            <a:ext cx="1224136" cy="461665"/>
          </a:xfrm>
          <a:prstGeom prst="homePlate">
            <a:avLst/>
          </a:prstGeom>
          <a:solidFill>
            <a:schemeClr val="accent1"/>
          </a:solidFill>
          <a:ln w="15875">
            <a:noFill/>
          </a:ln>
          <a:effectLst/>
        </p:spPr>
        <p:txBody>
          <a:bodyPr wrap="square" rtlCol="0" anchor="ctr">
            <a:spAutoFit/>
          </a:bodyPr>
          <a:lstStyle/>
          <a:p>
            <a:endParaRPr lang="en-US" sz="600" b="1" dirty="0" smtClean="0">
              <a:solidFill>
                <a:schemeClr val="bg1"/>
              </a:solidFill>
            </a:endParaRPr>
          </a:p>
          <a:p>
            <a:r>
              <a:rPr lang="en-US" sz="1200" b="1" dirty="0" smtClean="0">
                <a:solidFill>
                  <a:schemeClr val="bg1"/>
                </a:solidFill>
              </a:rPr>
              <a:t>Productivity</a:t>
            </a:r>
          </a:p>
          <a:p>
            <a:endParaRPr lang="en-US" sz="600" b="1" dirty="0">
              <a:solidFill>
                <a:schemeClr val="bg1"/>
              </a:solidFill>
            </a:endParaRPr>
          </a:p>
        </p:txBody>
      </p:sp>
      <p:sp>
        <p:nvSpPr>
          <p:cNvPr id="11" name="TextBox 10"/>
          <p:cNvSpPr txBox="1"/>
          <p:nvPr/>
        </p:nvSpPr>
        <p:spPr>
          <a:xfrm>
            <a:off x="287524" y="4869160"/>
            <a:ext cx="1224136" cy="461665"/>
          </a:xfrm>
          <a:prstGeom prst="homePlate">
            <a:avLst/>
          </a:prstGeom>
          <a:solidFill>
            <a:schemeClr val="accent1"/>
          </a:solidFill>
          <a:ln w="15875">
            <a:noFill/>
          </a:ln>
          <a:effectLst/>
        </p:spPr>
        <p:txBody>
          <a:bodyPr wrap="square" rtlCol="0" anchor="ctr">
            <a:spAutoFit/>
          </a:bodyPr>
          <a:lstStyle/>
          <a:p>
            <a:r>
              <a:rPr lang="en-US" sz="1200" b="1" dirty="0" smtClean="0">
                <a:solidFill>
                  <a:schemeClr val="bg1"/>
                </a:solidFill>
              </a:rPr>
              <a:t>Operational continuity</a:t>
            </a:r>
            <a:endParaRPr lang="en-US" sz="1200" b="1" dirty="0">
              <a:solidFill>
                <a:schemeClr val="bg1"/>
              </a:solidFill>
            </a:endParaRPr>
          </a:p>
        </p:txBody>
      </p:sp>
      <p:sp>
        <p:nvSpPr>
          <p:cNvPr id="12" name="TextBox 11"/>
          <p:cNvSpPr txBox="1"/>
          <p:nvPr/>
        </p:nvSpPr>
        <p:spPr>
          <a:xfrm>
            <a:off x="1511660" y="2168860"/>
            <a:ext cx="3600400" cy="646331"/>
          </a:xfrm>
          <a:prstGeom prst="rect">
            <a:avLst/>
          </a:prstGeom>
          <a:solidFill>
            <a:schemeClr val="accent5">
              <a:lumMod val="40000"/>
              <a:lumOff val="60000"/>
            </a:schemeClr>
          </a:solidFill>
          <a:ln>
            <a:solidFill>
              <a:schemeClr val="accent5">
                <a:lumMod val="60000"/>
                <a:lumOff val="40000"/>
              </a:schemeClr>
            </a:solidFill>
          </a:ln>
        </p:spPr>
        <p:txBody>
          <a:bodyPr wrap="square" rtlCol="0" anchor="ctr" anchorCtr="0">
            <a:spAutoFit/>
          </a:bodyPr>
          <a:lstStyle/>
          <a:p>
            <a:pPr marL="180000" indent="-180000" algn="l">
              <a:buFont typeface="Arial" pitchFamily="34" charset="0"/>
              <a:buChar char="•"/>
            </a:pPr>
            <a:r>
              <a:rPr lang="en-US" sz="1200" dirty="0" smtClean="0"/>
              <a:t>Reduces commuting costs (e.g. vehicle or public transportation, lunch purchases).</a:t>
            </a:r>
            <a:endParaRPr lang="en-US" sz="1200" dirty="0"/>
          </a:p>
          <a:p>
            <a:pPr marL="180000" indent="-180000" algn="l"/>
            <a:endParaRPr lang="en-US" sz="1200" dirty="0" smtClean="0"/>
          </a:p>
        </p:txBody>
      </p:sp>
      <p:sp>
        <p:nvSpPr>
          <p:cNvPr id="13" name="TextBox 12"/>
          <p:cNvSpPr txBox="1"/>
          <p:nvPr/>
        </p:nvSpPr>
        <p:spPr>
          <a:xfrm>
            <a:off x="5220072" y="2169441"/>
            <a:ext cx="3600400" cy="646331"/>
          </a:xfrm>
          <a:prstGeom prst="rect">
            <a:avLst/>
          </a:prstGeom>
          <a:solidFill>
            <a:schemeClr val="accent5">
              <a:lumMod val="40000"/>
              <a:lumOff val="60000"/>
            </a:schemeClr>
          </a:solidFill>
          <a:ln>
            <a:solidFill>
              <a:schemeClr val="accent5">
                <a:lumMod val="60000"/>
                <a:lumOff val="40000"/>
              </a:schemeClr>
            </a:solidFill>
          </a:ln>
        </p:spPr>
        <p:txBody>
          <a:bodyPr wrap="square" rtlCol="0">
            <a:spAutoFit/>
          </a:bodyPr>
          <a:lstStyle/>
          <a:p>
            <a:pPr marL="180000" indent="-180000" algn="l">
              <a:buFont typeface="Arial" pitchFamily="34" charset="0"/>
              <a:buChar char="•"/>
            </a:pPr>
            <a:r>
              <a:rPr lang="en-US" sz="1200" dirty="0" smtClean="0"/>
              <a:t>Reduces office space costs even in part-time arrangements due to smaller spaces required for “hotelling” employees.</a:t>
            </a:r>
            <a:endParaRPr lang="en-US" sz="1200" dirty="0"/>
          </a:p>
        </p:txBody>
      </p:sp>
      <p:sp>
        <p:nvSpPr>
          <p:cNvPr id="14" name="TextBox 13"/>
          <p:cNvSpPr txBox="1"/>
          <p:nvPr/>
        </p:nvSpPr>
        <p:spPr>
          <a:xfrm>
            <a:off x="1511660" y="2890681"/>
            <a:ext cx="3600400" cy="646331"/>
          </a:xfrm>
          <a:prstGeom prst="rect">
            <a:avLst/>
          </a:prstGeom>
          <a:solidFill>
            <a:schemeClr val="bg1">
              <a:lumMod val="85000"/>
            </a:schemeClr>
          </a:solidFill>
          <a:ln>
            <a:solidFill>
              <a:schemeClr val="accent5">
                <a:lumMod val="60000"/>
                <a:lumOff val="40000"/>
              </a:schemeClr>
            </a:solidFill>
          </a:ln>
        </p:spPr>
        <p:txBody>
          <a:bodyPr wrap="square" rtlCol="0">
            <a:spAutoFit/>
          </a:bodyPr>
          <a:lstStyle/>
          <a:p>
            <a:pPr marL="180000" indent="-180000" algn="l">
              <a:buFont typeface="Arial" pitchFamily="34" charset="0"/>
              <a:buChar char="•"/>
            </a:pPr>
            <a:r>
              <a:rPr lang="en-US" sz="1200" dirty="0" smtClean="0"/>
              <a:t>Employees can schedule appointments, dependant care, and household maintenance more easily, improving work/life balance.</a:t>
            </a:r>
            <a:endParaRPr lang="en-US" sz="1200" dirty="0"/>
          </a:p>
        </p:txBody>
      </p:sp>
      <p:sp>
        <p:nvSpPr>
          <p:cNvPr id="15" name="TextBox 14"/>
          <p:cNvSpPr txBox="1"/>
          <p:nvPr/>
        </p:nvSpPr>
        <p:spPr>
          <a:xfrm>
            <a:off x="5220072" y="2890681"/>
            <a:ext cx="3600400" cy="646331"/>
          </a:xfrm>
          <a:prstGeom prst="rect">
            <a:avLst/>
          </a:prstGeom>
          <a:solidFill>
            <a:schemeClr val="bg1">
              <a:lumMod val="85000"/>
            </a:schemeClr>
          </a:solidFill>
          <a:ln>
            <a:solidFill>
              <a:schemeClr val="accent5">
                <a:lumMod val="60000"/>
                <a:lumOff val="40000"/>
              </a:schemeClr>
            </a:solidFill>
          </a:ln>
        </p:spPr>
        <p:txBody>
          <a:bodyPr wrap="square" rtlCol="0">
            <a:spAutoFit/>
          </a:bodyPr>
          <a:lstStyle/>
          <a:p>
            <a:pPr marL="180000" indent="-180000" algn="l">
              <a:buFont typeface="Arial" pitchFamily="34" charset="0"/>
              <a:buChar char="•"/>
            </a:pPr>
            <a:r>
              <a:rPr lang="en-US" sz="1200" dirty="0" smtClean="0"/>
              <a:t>Employers can hire and retain employees who don’t have easy access to the company office, due to disability or geographical distance. </a:t>
            </a:r>
            <a:endParaRPr lang="en-US" sz="1200" dirty="0"/>
          </a:p>
        </p:txBody>
      </p:sp>
      <p:sp>
        <p:nvSpPr>
          <p:cNvPr id="16" name="TextBox 15"/>
          <p:cNvSpPr txBox="1"/>
          <p:nvPr/>
        </p:nvSpPr>
        <p:spPr>
          <a:xfrm>
            <a:off x="287524" y="5625244"/>
            <a:ext cx="1224136" cy="461665"/>
          </a:xfrm>
          <a:prstGeom prst="homePlate">
            <a:avLst/>
          </a:prstGeom>
          <a:solidFill>
            <a:schemeClr val="accent1"/>
          </a:solidFill>
          <a:ln w="15875">
            <a:noFill/>
          </a:ln>
          <a:effectLst/>
        </p:spPr>
        <p:txBody>
          <a:bodyPr wrap="square" rtlCol="0" anchor="ctr">
            <a:spAutoFit/>
          </a:bodyPr>
          <a:lstStyle/>
          <a:p>
            <a:r>
              <a:rPr lang="en-US" sz="1200" b="1" dirty="0" smtClean="0">
                <a:solidFill>
                  <a:schemeClr val="bg1"/>
                </a:solidFill>
              </a:rPr>
              <a:t>Employer brand</a:t>
            </a:r>
            <a:endParaRPr lang="en-US" sz="1200" b="1" dirty="0">
              <a:solidFill>
                <a:schemeClr val="bg1"/>
              </a:solidFill>
            </a:endParaRPr>
          </a:p>
        </p:txBody>
      </p:sp>
      <p:sp>
        <p:nvSpPr>
          <p:cNvPr id="17" name="TextBox 16"/>
          <p:cNvSpPr txBox="1"/>
          <p:nvPr/>
        </p:nvSpPr>
        <p:spPr>
          <a:xfrm>
            <a:off x="1511660" y="3609020"/>
            <a:ext cx="3600400" cy="1015663"/>
          </a:xfrm>
          <a:prstGeom prst="rect">
            <a:avLst/>
          </a:prstGeom>
          <a:solidFill>
            <a:schemeClr val="accent5">
              <a:lumMod val="40000"/>
              <a:lumOff val="60000"/>
            </a:schemeClr>
          </a:solidFill>
          <a:ln>
            <a:solidFill>
              <a:schemeClr val="accent5">
                <a:lumMod val="60000"/>
                <a:lumOff val="40000"/>
              </a:schemeClr>
            </a:solidFill>
          </a:ln>
        </p:spPr>
        <p:txBody>
          <a:bodyPr wrap="square" rtlCol="0">
            <a:spAutoFit/>
          </a:bodyPr>
          <a:lstStyle/>
          <a:p>
            <a:pPr marL="180000" indent="-180000" algn="l">
              <a:buFont typeface="Arial" pitchFamily="34" charset="0"/>
              <a:buChar char="•"/>
            </a:pPr>
            <a:r>
              <a:rPr lang="en-US" sz="1200" dirty="0" smtClean="0"/>
              <a:t>Employees no longer spend time commuting and dealing with traffic congestion, creating more free time for themselves and reducing pressures to get home by a certain time or meet commuting schedules.</a:t>
            </a:r>
            <a:endParaRPr lang="en-US" sz="1200" dirty="0"/>
          </a:p>
        </p:txBody>
      </p:sp>
      <p:sp>
        <p:nvSpPr>
          <p:cNvPr id="18" name="TextBox 17"/>
          <p:cNvSpPr txBox="1"/>
          <p:nvPr/>
        </p:nvSpPr>
        <p:spPr>
          <a:xfrm>
            <a:off x="5220072" y="3601469"/>
            <a:ext cx="3600400" cy="1015663"/>
          </a:xfrm>
          <a:prstGeom prst="rect">
            <a:avLst/>
          </a:prstGeom>
          <a:solidFill>
            <a:schemeClr val="accent5">
              <a:lumMod val="40000"/>
              <a:lumOff val="60000"/>
            </a:schemeClr>
          </a:solidFill>
          <a:ln>
            <a:solidFill>
              <a:schemeClr val="accent5">
                <a:lumMod val="60000"/>
                <a:lumOff val="40000"/>
              </a:schemeClr>
            </a:solidFill>
          </a:ln>
        </p:spPr>
        <p:txBody>
          <a:bodyPr wrap="square" rtlCol="0">
            <a:spAutoFit/>
          </a:bodyPr>
          <a:lstStyle/>
          <a:p>
            <a:pPr marL="180000" indent="-180000" algn="l">
              <a:buFont typeface="Arial" pitchFamily="34" charset="0"/>
              <a:buChar char="•"/>
            </a:pPr>
            <a:r>
              <a:rPr lang="en-US" sz="1200" dirty="0" smtClean="0"/>
              <a:t>Employees who avoid commuting can reduce personal intrusions on work with the time saved, and often reinvest some of that saved time into their work, giving the company more hours of work.</a:t>
            </a:r>
            <a:endParaRPr lang="en-US" sz="1200" dirty="0"/>
          </a:p>
        </p:txBody>
      </p:sp>
      <p:sp>
        <p:nvSpPr>
          <p:cNvPr id="19" name="Rectangle 18"/>
          <p:cNvSpPr/>
          <p:nvPr/>
        </p:nvSpPr>
        <p:spPr>
          <a:xfrm>
            <a:off x="5220072" y="4689140"/>
            <a:ext cx="3600400" cy="830997"/>
          </a:xfrm>
          <a:prstGeom prst="rect">
            <a:avLst/>
          </a:prstGeom>
          <a:solidFill>
            <a:schemeClr val="bg1">
              <a:lumMod val="85000"/>
            </a:schemeClr>
          </a:solidFill>
          <a:ln>
            <a:solidFill>
              <a:schemeClr val="accent5">
                <a:lumMod val="60000"/>
                <a:lumOff val="40000"/>
              </a:schemeClr>
            </a:solidFill>
          </a:ln>
        </p:spPr>
        <p:txBody>
          <a:bodyPr wrap="square">
            <a:spAutoFit/>
          </a:bodyPr>
          <a:lstStyle/>
          <a:p>
            <a:pPr marL="180000" lvl="1" indent="-180000" algn="l">
              <a:buFont typeface="Arial" pitchFamily="34" charset="0"/>
              <a:buChar char="•"/>
            </a:pPr>
            <a:r>
              <a:rPr lang="en-US" sz="1200" dirty="0" smtClean="0"/>
              <a:t>Employees can continue to work from home in the event of adverse weather conditions, major traffic and transit incidents, and even quarantines, preserving revenue generation. </a:t>
            </a:r>
            <a:endParaRPr lang="en-US" sz="1200" dirty="0"/>
          </a:p>
        </p:txBody>
      </p:sp>
      <p:sp>
        <p:nvSpPr>
          <p:cNvPr id="20" name="TextBox 19"/>
          <p:cNvSpPr txBox="1"/>
          <p:nvPr/>
        </p:nvSpPr>
        <p:spPr>
          <a:xfrm>
            <a:off x="1511660" y="4689140"/>
            <a:ext cx="3600400" cy="830997"/>
          </a:xfrm>
          <a:prstGeom prst="rect">
            <a:avLst/>
          </a:prstGeom>
          <a:solidFill>
            <a:schemeClr val="bg1">
              <a:lumMod val="85000"/>
            </a:schemeClr>
          </a:solidFill>
          <a:ln>
            <a:solidFill>
              <a:schemeClr val="accent5">
                <a:lumMod val="60000"/>
                <a:lumOff val="40000"/>
              </a:schemeClr>
            </a:solidFill>
          </a:ln>
        </p:spPr>
        <p:txBody>
          <a:bodyPr wrap="square" rtlCol="0" anchor="ctr" anchorCtr="0">
            <a:spAutoFit/>
          </a:bodyPr>
          <a:lstStyle/>
          <a:p>
            <a:pPr marL="180000" indent="-180000" algn="l">
              <a:buFont typeface="Arial" pitchFamily="34" charset="0"/>
              <a:buChar char="•"/>
            </a:pPr>
            <a:r>
              <a:rPr lang="en-US" sz="1200" dirty="0" smtClean="0"/>
              <a:t>Employees in team-based environments can participate and contribute even if they’re not able to come into the office.</a:t>
            </a:r>
          </a:p>
          <a:p>
            <a:pPr marL="180000" indent="-180000" algn="l">
              <a:buFont typeface="Arial" pitchFamily="34" charset="0"/>
              <a:buChar char="•"/>
            </a:pPr>
            <a:endParaRPr lang="en-US" sz="1200" dirty="0"/>
          </a:p>
        </p:txBody>
      </p:sp>
      <p:sp>
        <p:nvSpPr>
          <p:cNvPr id="21" name="TextBox 20"/>
          <p:cNvSpPr txBox="1"/>
          <p:nvPr/>
        </p:nvSpPr>
        <p:spPr>
          <a:xfrm>
            <a:off x="1511660" y="5553236"/>
            <a:ext cx="3600400" cy="646331"/>
          </a:xfrm>
          <a:prstGeom prst="rect">
            <a:avLst/>
          </a:prstGeom>
          <a:solidFill>
            <a:schemeClr val="accent5">
              <a:lumMod val="40000"/>
              <a:lumOff val="60000"/>
            </a:schemeClr>
          </a:solidFill>
          <a:ln>
            <a:solidFill>
              <a:schemeClr val="accent5">
                <a:lumMod val="60000"/>
                <a:lumOff val="40000"/>
              </a:schemeClr>
            </a:solidFill>
          </a:ln>
        </p:spPr>
        <p:txBody>
          <a:bodyPr wrap="square" rtlCol="0">
            <a:spAutoFit/>
          </a:bodyPr>
          <a:lstStyle/>
          <a:p>
            <a:pPr marL="180000" indent="-180000" algn="l">
              <a:buFont typeface="Arial" pitchFamily="34" charset="0"/>
              <a:buChar char="•"/>
            </a:pPr>
            <a:r>
              <a:rPr lang="en-US" sz="1200" dirty="0" smtClean="0"/>
              <a:t>A strong employer brand that both values and supports workplace flexibility simply makes the job more enjoyable.</a:t>
            </a:r>
            <a:endParaRPr lang="en-US" sz="1200" dirty="0"/>
          </a:p>
        </p:txBody>
      </p:sp>
      <p:sp>
        <p:nvSpPr>
          <p:cNvPr id="22" name="TextBox 21"/>
          <p:cNvSpPr txBox="1"/>
          <p:nvPr/>
        </p:nvSpPr>
        <p:spPr>
          <a:xfrm>
            <a:off x="5220072" y="5556141"/>
            <a:ext cx="3600400" cy="646331"/>
          </a:xfrm>
          <a:prstGeom prst="rect">
            <a:avLst/>
          </a:prstGeom>
          <a:solidFill>
            <a:schemeClr val="accent5">
              <a:lumMod val="40000"/>
              <a:lumOff val="60000"/>
            </a:schemeClr>
          </a:solidFill>
          <a:ln>
            <a:solidFill>
              <a:schemeClr val="accent5">
                <a:lumMod val="60000"/>
                <a:lumOff val="40000"/>
              </a:schemeClr>
            </a:solidFill>
          </a:ln>
        </p:spPr>
        <p:txBody>
          <a:bodyPr wrap="square" rtlCol="0">
            <a:spAutoFit/>
          </a:bodyPr>
          <a:lstStyle/>
          <a:p>
            <a:pPr marL="180000" indent="-180000" algn="l">
              <a:buFont typeface="Arial" pitchFamily="34" charset="0"/>
              <a:buChar char="•"/>
            </a:pPr>
            <a:r>
              <a:rPr lang="en-US" sz="1200" dirty="0" smtClean="0"/>
              <a:t>An organization that can support a favorable employer brand is more likely to acquire, retain, and engage the best talent.</a:t>
            </a:r>
            <a:endParaRPr lang="en-US" sz="1200" dirty="0"/>
          </a:p>
        </p:txBody>
      </p:sp>
      <p:pic>
        <p:nvPicPr>
          <p:cNvPr id="24" name="Picture 9">
            <a:hlinkClick r:id="rId3"/>
          </p:cNvPr>
          <p:cNvPicPr>
            <a:picLocks noChangeAspect="1" noChangeArrowheads="1"/>
          </p:cNvPicPr>
          <p:nvPr/>
        </p:nvPicPr>
        <p:blipFill>
          <a:blip r:embed="rId4"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26"/>
  <p:tag name="ISPRING_SCORM_RATE_SLIDES" val="0"/>
  <p:tag name="ISPRING_SCORM_RATE_QUIZZES" val="0"/>
  <p:tag name="ISPRING_SCORM_PASSING_SCORE" val="0.0000000000"/>
  <p:tag name="ISPRING_RESOURCE_PATHS_HASH_2" val="b9e3ba11b45474e1ad9c902059db95afc05e90d3"/>
  <p:tag name="GENSWF_OUTPUT_FILE_NAME" val="Develop-a-Telework-Program-SB-Sample-Flash-3"/>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b4dCCa9eUESnKk.53L5gY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LFrdFpN_JEez865OzGWZE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BF6vTTOeZUSkzmSdvmVM3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yaW1iObfuEWcIy4OIH2mV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2VJK72Lq2Ue11Xl_kSKeu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Gfspk_cC_UOojT6mJPogY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duGd9T9XUUOpT30.IEbE0Q"/>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2200</Words>
  <Application>Microsoft Office PowerPoint</Application>
  <PresentationFormat>On-screen Show (4:3)</PresentationFormat>
  <Paragraphs>171</Paragraphs>
  <Slides>12</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Office Theme</vt:lpstr>
      <vt:lpstr>think-cell Slide</vt:lpstr>
      <vt:lpstr>Slide 1</vt:lpstr>
      <vt:lpstr>Introduction</vt:lpstr>
      <vt:lpstr>Executive Summary</vt:lpstr>
      <vt:lpstr>Slide 4</vt:lpstr>
      <vt:lpstr>If you haven’t already, recognize telework as a tool to drive business benefits, instead of as an administrative burden</vt:lpstr>
      <vt:lpstr>Today’s top talent is not only looking for teleworking opportunities, they are expecting it</vt:lpstr>
      <vt:lpstr>Telework contributes to the resolution of a range of business issues, which means its adoption is only going to accelerate</vt:lpstr>
      <vt:lpstr>Telework gives employees choice in how they work, which significantly improves an employee’s sense of empowerment</vt:lpstr>
      <vt:lpstr>Adopting telework can be advantageous for both the organization and its employees</vt:lpstr>
      <vt:lpstr>Although many organizations understand the benefits of telework, they are not instituting it formally or well</vt:lpstr>
      <vt:lpstr>Without a well thought out telework program, risks to your employees, managers, and the organization can offset benefits</vt:lpstr>
      <vt:lpstr>McLean &amp; Company Helps HR Professionals To: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Develop-a-Telework-Program-Storyboard-Sample-Flash-3</dc:title>
  <dc:creator/>
  <cp:lastModifiedBy/>
  <cp:revision>1</cp:revision>
  <dcterms:created xsi:type="dcterms:W3CDTF">2012-03-13T21:15:49Z</dcterms:created>
  <dcterms:modified xsi:type="dcterms:W3CDTF">2012-03-13T21:17:08Z</dcterms:modified>
</cp:coreProperties>
</file>